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79" r:id="rId3"/>
    <p:sldId id="262" r:id="rId4"/>
    <p:sldId id="261" r:id="rId5"/>
    <p:sldId id="257" r:id="rId6"/>
    <p:sldId id="271" r:id="rId7"/>
    <p:sldId id="286" r:id="rId8"/>
    <p:sldId id="287" r:id="rId9"/>
    <p:sldId id="267" r:id="rId10"/>
    <p:sldId id="268" r:id="rId11"/>
    <p:sldId id="260" r:id="rId12"/>
    <p:sldId id="263" r:id="rId13"/>
    <p:sldId id="266" r:id="rId14"/>
    <p:sldId id="288" r:id="rId15"/>
    <p:sldId id="256" r:id="rId16"/>
    <p:sldId id="259" r:id="rId17"/>
    <p:sldId id="264" r:id="rId18"/>
    <p:sldId id="270" r:id="rId19"/>
    <p:sldId id="290" r:id="rId20"/>
    <p:sldId id="273" r:id="rId21"/>
    <p:sldId id="274" r:id="rId22"/>
    <p:sldId id="289" r:id="rId23"/>
    <p:sldId id="277" r:id="rId24"/>
    <p:sldId id="276" r:id="rId25"/>
    <p:sldId id="283" r:id="rId26"/>
    <p:sldId id="281" r:id="rId27"/>
    <p:sldId id="284" r:id="rId28"/>
    <p:sldId id="285" r:id="rId29"/>
    <p:sldId id="282" r:id="rId30"/>
    <p:sldId id="280" r:id="rId31"/>
    <p:sldId id="272" r:id="rId3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04" autoAdjust="0"/>
    <p:restoredTop sz="94660"/>
  </p:normalViewPr>
  <p:slideViewPr>
    <p:cSldViewPr snapToGrid="0">
      <p:cViewPr varScale="1">
        <p:scale>
          <a:sx n="86" d="100"/>
          <a:sy n="86" d="100"/>
        </p:scale>
        <p:origin x="55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F43C8-7131-4D1C-B155-FB0CE813C0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r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BD9C49-2E7C-ECE3-3AEA-85DBDC0BE5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r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56E3DB-6441-62A9-144C-FAF95B16F7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6958B-DD98-4D62-B258-B8F55A99EA48}" type="datetimeFigureOut">
              <a:rPr lang="fr-CA" smtClean="0"/>
              <a:t>2023-02-20</a:t>
            </a:fld>
            <a:endParaRPr lang="fr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1BD274-DD78-C3BA-4654-76B9EE0D7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B978D9-F202-CDE8-F24B-52904866E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F8E9C-6AC4-4B9E-BB75-2776B6970924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1877281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9204B4-1A82-6BF3-5360-C6E5CB1A7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387ADB-571C-D27E-BFAB-00CCFDC59E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F96A79-03CD-6114-AA65-955777AC4C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6958B-DD98-4D62-B258-B8F55A99EA48}" type="datetimeFigureOut">
              <a:rPr lang="fr-CA" smtClean="0"/>
              <a:t>2023-02-20</a:t>
            </a:fld>
            <a:endParaRPr lang="fr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C10398-1F8C-0905-5AED-5543A7964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B00D4A-C6E6-4C59-9E46-130885708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F8E9C-6AC4-4B9E-BB75-2776B6970924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2660964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AB28B80-1AEA-DEB6-5009-FBAC04546A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r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AD1FBB-E687-8DFC-FA41-48BD8C6591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5ADC59-65CB-3A30-B968-180CF5199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6958B-DD98-4D62-B258-B8F55A99EA48}" type="datetimeFigureOut">
              <a:rPr lang="fr-CA" smtClean="0"/>
              <a:t>2023-02-20</a:t>
            </a:fld>
            <a:endParaRPr lang="fr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BC91E8-A877-0AFD-E215-C960F7360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67FB3C-15CC-ADDE-8B54-E8EACC8A7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F8E9C-6AC4-4B9E-BB75-2776B6970924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9440640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78B41A-E185-8B32-CF3D-F4B8D280F6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EFE5A6-3B37-426E-151D-7A2991B4D8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76B102-33B6-A77E-522B-5BFDFFCA0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6958B-DD98-4D62-B258-B8F55A99EA48}" type="datetimeFigureOut">
              <a:rPr lang="fr-CA" smtClean="0"/>
              <a:t>2023-02-20</a:t>
            </a:fld>
            <a:endParaRPr lang="fr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BB70F5-51AA-A4F2-F120-955AC27FF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7A7EC1-C628-B4ED-F189-AEAE793BE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F8E9C-6AC4-4B9E-BB75-2776B6970924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397590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CCD2F7-C78F-B2D3-5D57-7C901168D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r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7DB1E7-4219-70FF-1141-621D1B3B5F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139717-A53C-F14A-19B6-98F82E476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6958B-DD98-4D62-B258-B8F55A99EA48}" type="datetimeFigureOut">
              <a:rPr lang="fr-CA" smtClean="0"/>
              <a:t>2023-02-20</a:t>
            </a:fld>
            <a:endParaRPr lang="fr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1B02DB-7EB8-9F28-80DD-E120077A7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B0FAFB-0833-9676-5D2E-CA7EC9B54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F8E9C-6AC4-4B9E-BB75-2776B6970924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9196698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ADFB2-ECE8-51D9-2649-EBB416EC3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6D3556-BA1B-78FD-7AD9-A58816A3E3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E26CE8-EB17-ABB0-8AB0-E19915100F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0FE027-8F44-8B55-E1D8-730CBD0357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6958B-DD98-4D62-B258-B8F55A99EA48}" type="datetimeFigureOut">
              <a:rPr lang="fr-CA" smtClean="0"/>
              <a:t>2023-02-20</a:t>
            </a:fld>
            <a:endParaRPr lang="fr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C4C10D-C621-EACF-E75B-FC10008B3E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32564B-D343-B81A-FD56-81A83FE9E7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F8E9C-6AC4-4B9E-BB75-2776B6970924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2124441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02B764-9D94-DF02-E2F3-CA563F0B4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BFC530-EB77-CBFB-096D-0B42E4E8A0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574CCF-A06F-4D00-26B3-02031C4492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357764-6064-1CFF-011F-0EC9527330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FF3829D-EB83-47E1-7434-DE4BBF242B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C953343-AA62-A474-BC6B-00B837B2B2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6958B-DD98-4D62-B258-B8F55A99EA48}" type="datetimeFigureOut">
              <a:rPr lang="fr-CA" smtClean="0"/>
              <a:t>2023-02-20</a:t>
            </a:fld>
            <a:endParaRPr lang="fr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B4C4FDD-E88F-E237-7580-75894DB8D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583D304-FBFD-B2D7-A2A9-3EC6E526D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F8E9C-6AC4-4B9E-BB75-2776B6970924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2156961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7E932-5F2E-F5D1-38E7-E9484F1B85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7F399A5-5049-D811-E8E2-E8AB0A9F7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6958B-DD98-4D62-B258-B8F55A99EA48}" type="datetimeFigureOut">
              <a:rPr lang="fr-CA" smtClean="0"/>
              <a:t>2023-02-20</a:t>
            </a:fld>
            <a:endParaRPr lang="fr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7BB924-C078-21F2-E0C4-264EC73D0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8A266C-3B6F-BF41-8E5C-1AB6A1D3E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F8E9C-6AC4-4B9E-BB75-2776B6970924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8252714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860C3C-0239-C664-B3CC-42ED5D6F84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6958B-DD98-4D62-B258-B8F55A99EA48}" type="datetimeFigureOut">
              <a:rPr lang="fr-CA" smtClean="0"/>
              <a:t>2023-02-20</a:t>
            </a:fld>
            <a:endParaRPr lang="fr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27F6AD-1136-3F22-FEF2-786718154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82E38E-AB85-1768-AE5E-E2CF69AE5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F8E9C-6AC4-4B9E-BB75-2776B6970924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8813581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1CB828-1328-48B6-B885-C8785B8FD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B891BE-71AD-AB0F-EBE8-AA77D16FEC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AE68E4-BC65-AC91-5E8C-69CC932F4D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76550D-A45F-0BD1-4715-1960DCD542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6958B-DD98-4D62-B258-B8F55A99EA48}" type="datetimeFigureOut">
              <a:rPr lang="fr-CA" smtClean="0"/>
              <a:t>2023-02-20</a:t>
            </a:fld>
            <a:endParaRPr lang="fr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6A4DF1-EF1D-B3BF-F9AC-FAB75FD979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D9A49A-A4EF-6A7E-1016-CB89295CA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F8E9C-6AC4-4B9E-BB75-2776B6970924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2243685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4D650E-48F2-284A-3355-694F2A1A30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32576BF-8545-7EF8-5F66-E52B95EAA6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D2F9B4-2294-F803-9BFB-4D0CA31453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7B9EAD-FA13-3A36-8880-972DFF005F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6958B-DD98-4D62-B258-B8F55A99EA48}" type="datetimeFigureOut">
              <a:rPr lang="fr-CA" smtClean="0"/>
              <a:t>2023-02-20</a:t>
            </a:fld>
            <a:endParaRPr lang="fr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EAB256-73A6-F23D-6F23-11BB1F40D1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5C470D-ED8E-2F70-61C3-D23D3C9F9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F8E9C-6AC4-4B9E-BB75-2776B6970924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544424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02EA919-ED29-9AA5-B5AF-2B0629951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r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F81A71-B12B-23D5-AE5D-3AA2C31CDD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79C077-6378-069E-EA01-6631D1A0D2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6958B-DD98-4D62-B258-B8F55A99EA48}" type="datetimeFigureOut">
              <a:rPr lang="fr-CA" smtClean="0"/>
              <a:t>2023-02-20</a:t>
            </a:fld>
            <a:endParaRPr lang="fr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4DE1F2-8467-B342-176E-35DBE60CEF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1801C4-4ED1-724C-03F0-A968DBD0EC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F8E9C-6AC4-4B9E-BB75-2776B6970924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273497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jpe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jpg"/><Relationship Id="rId23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ebmd.com/heart/picture-of-the-heart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webmd.com/brain/picture-of-the-brain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jpeg"/><Relationship Id="rId10" Type="http://schemas.openxmlformats.org/officeDocument/2006/relationships/image" Target="../media/image31.png"/><Relationship Id="rId4" Type="http://schemas.openxmlformats.org/officeDocument/2006/relationships/image" Target="../media/image14.jpg"/><Relationship Id="rId9" Type="http://schemas.openxmlformats.org/officeDocument/2006/relationships/image" Target="../media/image3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>
            <a:extLst>
              <a:ext uri="{FF2B5EF4-FFF2-40B4-BE49-F238E27FC236}">
                <a16:creationId xmlns:a16="http://schemas.microsoft.com/office/drawing/2014/main" id="{B8B83E28-C264-BCD3-1319-F419D43194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974" y="3932693"/>
            <a:ext cx="1212881" cy="1212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B7AC411-4DA1-1A2B-4961-6408DFEC0D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0939" y="3932693"/>
            <a:ext cx="1212880" cy="1212880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18A6AB81-027A-CC01-0781-496FD331E5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5388" y="1869748"/>
            <a:ext cx="1124907" cy="1124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03BCF2E-163B-94D5-75C9-C25A75D9B8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7676" y="4021741"/>
            <a:ext cx="1299187" cy="1299187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E25727EE-5661-4834-5793-BFCE9E77E4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083" y="4100913"/>
            <a:ext cx="1119970" cy="1119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69A37EE-D0E1-4C22-DCF9-A020356976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25539" y="5581619"/>
            <a:ext cx="975704" cy="9757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D8F208B-1E54-E8F1-5CD4-F745A01DAA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609" y="173210"/>
            <a:ext cx="10515600" cy="1325563"/>
          </a:xfrm>
        </p:spPr>
        <p:txBody>
          <a:bodyPr/>
          <a:lstStyle/>
          <a:p>
            <a:r>
              <a:rPr lang="fr-CA" b="1" dirty="0">
                <a:solidFill>
                  <a:srgbClr val="C00000"/>
                </a:solidFill>
              </a:rPr>
              <a:t>Guide des suppléments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0473553-BF2C-DA41-A623-D942A06A1753}"/>
              </a:ext>
            </a:extLst>
          </p:cNvPr>
          <p:cNvSpPr txBox="1">
            <a:spLocks/>
          </p:cNvSpPr>
          <p:nvPr/>
        </p:nvSpPr>
        <p:spPr>
          <a:xfrm>
            <a:off x="5920409" y="1472506"/>
            <a:ext cx="5608982" cy="50475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CA" b="1" dirty="0">
                <a:solidFill>
                  <a:schemeClr val="accent1"/>
                </a:solidFill>
              </a:rPr>
              <a:t>Boost énergie pour l’entrainement</a:t>
            </a:r>
          </a:p>
          <a:p>
            <a:pPr lvl="1"/>
            <a:r>
              <a:rPr lang="fr-CA" dirty="0"/>
              <a:t>Pre-</a:t>
            </a:r>
            <a:r>
              <a:rPr lang="fr-CA" dirty="0" err="1"/>
              <a:t>workout</a:t>
            </a:r>
            <a:endParaRPr lang="fr-CA" dirty="0"/>
          </a:p>
          <a:p>
            <a:pPr lvl="1"/>
            <a:endParaRPr lang="fr-CA" dirty="0"/>
          </a:p>
          <a:p>
            <a:pPr lvl="1"/>
            <a:endParaRPr lang="fr-CA" dirty="0"/>
          </a:p>
          <a:p>
            <a:pPr lvl="1"/>
            <a:endParaRPr lang="fr-CA" dirty="0"/>
          </a:p>
          <a:p>
            <a:pPr lvl="1"/>
            <a:r>
              <a:rPr lang="fr-CA" dirty="0"/>
              <a:t>Boisson énergétique</a:t>
            </a:r>
          </a:p>
          <a:p>
            <a:endParaRPr lang="fr-CA" dirty="0"/>
          </a:p>
          <a:p>
            <a:endParaRPr lang="fr-CA" dirty="0"/>
          </a:p>
          <a:p>
            <a:r>
              <a:rPr lang="fr-CA" b="1" dirty="0">
                <a:solidFill>
                  <a:schemeClr val="accent1"/>
                </a:solidFill>
              </a:rPr>
              <a:t>Repas Protéiné</a:t>
            </a:r>
          </a:p>
          <a:p>
            <a:endParaRPr lang="fr-CA" dirty="0"/>
          </a:p>
          <a:p>
            <a:pPr lvl="1"/>
            <a:endParaRPr lang="fr-CA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E4CB2C1-D485-64EA-6FA0-C895E425D2C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80080" y="2244235"/>
            <a:ext cx="1028963" cy="10289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470E3EC-E015-53CD-E36D-6BAC78800DD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57445" y="5437821"/>
            <a:ext cx="1194147" cy="119414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5D59DC3-12DF-66AF-6F45-682855BADAF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61882" y="5332781"/>
            <a:ext cx="1299187" cy="1299187"/>
          </a:xfrm>
          <a:prstGeom prst="rect">
            <a:avLst/>
          </a:prstGeom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5D99176D-14EC-4A32-250A-65AA0072A0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2644" y="1690688"/>
            <a:ext cx="1582510" cy="1582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508A948E-AB39-DC38-388E-6154AAEC56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569" y="1905258"/>
            <a:ext cx="1140005" cy="1140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2809CF54-882F-2E27-D160-020B6252FC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702" y="2292451"/>
            <a:ext cx="1003938" cy="1003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411A1EC-1BB5-999F-D1AF-FBC207C8ED3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508607" y="2348069"/>
            <a:ext cx="1003938" cy="100393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55F2C0-3FC7-B2DC-D133-BBDDF685B8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933" y="1949956"/>
            <a:ext cx="2496218" cy="4570114"/>
          </a:xfrm>
        </p:spPr>
        <p:txBody>
          <a:bodyPr>
            <a:normAutofit/>
          </a:bodyPr>
          <a:lstStyle/>
          <a:p>
            <a:pPr lvl="1"/>
            <a:r>
              <a:rPr lang="fr-CA" dirty="0"/>
              <a:t>Protéines et </a:t>
            </a:r>
          </a:p>
          <a:p>
            <a:pPr marL="457200" lvl="1" indent="0">
              <a:buNone/>
            </a:pPr>
            <a:r>
              <a:rPr lang="fr-CA" dirty="0"/>
              <a:t>réduction d’estrogène</a:t>
            </a:r>
          </a:p>
          <a:p>
            <a:pPr lvl="1"/>
            <a:endParaRPr lang="fr-CA" dirty="0"/>
          </a:p>
          <a:p>
            <a:pPr lvl="1"/>
            <a:endParaRPr lang="fr-CA" dirty="0"/>
          </a:p>
          <a:p>
            <a:pPr lvl="1"/>
            <a:r>
              <a:rPr lang="fr-CA" dirty="0"/>
              <a:t>Créatines</a:t>
            </a:r>
          </a:p>
          <a:p>
            <a:pPr lvl="1"/>
            <a:endParaRPr lang="fr-CA" dirty="0"/>
          </a:p>
          <a:p>
            <a:pPr lvl="1"/>
            <a:endParaRPr lang="fr-CA" dirty="0"/>
          </a:p>
          <a:p>
            <a:pPr lvl="1"/>
            <a:r>
              <a:rPr lang="fr-CA" dirty="0"/>
              <a:t>Acides aminées </a:t>
            </a:r>
            <a:r>
              <a:rPr lang="fr-CA" sz="2000" dirty="0"/>
              <a:t>(EAA, BCAA Béta Alanine)</a:t>
            </a:r>
          </a:p>
          <a:p>
            <a:pPr marL="0" indent="0">
              <a:buNone/>
            </a:pPr>
            <a:endParaRPr lang="fr-CA" dirty="0"/>
          </a:p>
          <a:p>
            <a:pPr lvl="1"/>
            <a:endParaRPr lang="fr-CA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00C7B0D-0F46-9759-B9B0-16C8AAC762F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576" y="66345"/>
            <a:ext cx="2169504" cy="148439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64ECB67-7D25-B8B4-64DA-FB35ED186387}"/>
              </a:ext>
            </a:extLst>
          </p:cNvPr>
          <p:cNvSpPr txBox="1"/>
          <p:nvPr/>
        </p:nvSpPr>
        <p:spPr>
          <a:xfrm>
            <a:off x="697527" y="1386768"/>
            <a:ext cx="497980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b="1" dirty="0">
                <a:solidFill>
                  <a:schemeClr val="accent1"/>
                </a:solidFill>
              </a:rPr>
              <a:t>Masse musculaire et endurance</a:t>
            </a:r>
          </a:p>
          <a:p>
            <a:endParaRPr lang="fr-CA" dirty="0"/>
          </a:p>
        </p:txBody>
      </p:sp>
      <p:sp>
        <p:nvSpPr>
          <p:cNvPr id="19" name="AutoShape 4" descr="Bang Energy Drinks Assorted – Crisp Cafe &amp; Gifts">
            <a:extLst>
              <a:ext uri="{FF2B5EF4-FFF2-40B4-BE49-F238E27FC236}">
                <a16:creationId xmlns:a16="http://schemas.microsoft.com/office/drawing/2014/main" id="{9CA1FB8F-956E-1561-F205-AC9F39458FE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BD23824D-0DBE-9C53-4D88-293F26E7FF6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686388" y="2996647"/>
            <a:ext cx="824020" cy="992368"/>
          </a:xfrm>
          <a:prstGeom prst="rect">
            <a:avLst/>
          </a:prstGeom>
        </p:spPr>
      </p:pic>
      <p:pic>
        <p:nvPicPr>
          <p:cNvPr id="33" name="Picture 2">
            <a:extLst>
              <a:ext uri="{FF2B5EF4-FFF2-40B4-BE49-F238E27FC236}">
                <a16:creationId xmlns:a16="http://schemas.microsoft.com/office/drawing/2014/main" id="{8297FF1E-EC5F-06D6-F20C-4F71AA8470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3127" y="5582088"/>
            <a:ext cx="1095408" cy="975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0DF76937-0262-7917-AF22-8791BAAC91D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665235" y="5529721"/>
            <a:ext cx="1212879" cy="108043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31362955-32FA-B911-3B0D-803406FB429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679130" y="3035511"/>
            <a:ext cx="1004263" cy="1004263"/>
          </a:xfrm>
          <a:prstGeom prst="rect">
            <a:avLst/>
          </a:prstGeom>
        </p:spPr>
      </p:pic>
      <p:pic>
        <p:nvPicPr>
          <p:cNvPr id="36" name="Picture 2">
            <a:extLst>
              <a:ext uri="{FF2B5EF4-FFF2-40B4-BE49-F238E27FC236}">
                <a16:creationId xmlns:a16="http://schemas.microsoft.com/office/drawing/2014/main" id="{7D84CB3B-2FFE-442C-607C-3F84B90BBA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5688" y="3028789"/>
            <a:ext cx="1337200" cy="1030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092DCDE6-051A-5D05-C2D3-6B17CF62AF17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665431" y="4503656"/>
            <a:ext cx="433122" cy="107796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79A42C1-A88C-4C08-D513-98D03B791A98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001243" y="5603972"/>
            <a:ext cx="442457" cy="98099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3B320E30-DEF8-608E-3507-84BBB58AC35E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217111" y="4445270"/>
            <a:ext cx="460218" cy="1117673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AAE687CC-FF69-A5FB-BCB2-5462AB0E15B2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149065" y="5462891"/>
            <a:ext cx="1722135" cy="1157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9455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80A9F6-CCBB-FDFF-65D9-68C6BF50ED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0401" y="357809"/>
            <a:ext cx="7257142" cy="6190628"/>
          </a:xfrm>
        </p:spPr>
        <p:txBody>
          <a:bodyPr>
            <a:normAutofit fontScale="70000" lnSpcReduction="20000"/>
          </a:bodyPr>
          <a:lstStyle/>
          <a:p>
            <a:pPr marL="0" indent="0" algn="l">
              <a:buNone/>
            </a:pPr>
            <a:r>
              <a:rPr lang="en-US" sz="4700" b="1" i="0" dirty="0">
                <a:solidFill>
                  <a:schemeClr val="accent1"/>
                </a:solidFill>
                <a:effectLst/>
                <a:latin typeface="Jockey One"/>
              </a:rPr>
              <a:t>Power Strength &amp; Power Amplifier</a:t>
            </a:r>
          </a:p>
          <a:p>
            <a:r>
              <a:rPr lang="en-US" b="1" i="0" dirty="0">
                <a:solidFill>
                  <a:srgbClr val="353535"/>
                </a:solidFill>
                <a:effectLst/>
                <a:latin typeface="Open Sans" panose="020B0606030504020204" pitchFamily="34" charset="0"/>
              </a:rPr>
              <a:t>CLEAN CREATINE </a:t>
            </a:r>
            <a:r>
              <a:rPr lang="en-US" b="0" i="0" dirty="0">
                <a:solidFill>
                  <a:srgbClr val="353535"/>
                </a:solidFill>
                <a:effectLst/>
                <a:latin typeface="Open Sans" panose="020B0606030504020204" pitchFamily="34" charset="0"/>
              </a:rPr>
              <a:t>is highly soluble &amp; potent, </a:t>
            </a:r>
            <a:r>
              <a:rPr lang="en-US" b="1" i="0" dirty="0">
                <a:solidFill>
                  <a:srgbClr val="353535"/>
                </a:solidFill>
                <a:effectLst/>
                <a:latin typeface="Open Sans" panose="020B0606030504020204" pitchFamily="34" charset="0"/>
              </a:rPr>
              <a:t>allowing for a smaller dose to achieve benefits </a:t>
            </a:r>
            <a:r>
              <a:rPr lang="en-US" b="0" i="0" dirty="0">
                <a:solidFill>
                  <a:srgbClr val="353535"/>
                </a:solidFill>
                <a:effectLst/>
                <a:latin typeface="Open Sans" panose="020B0606030504020204" pitchFamily="34" charset="0"/>
              </a:rPr>
              <a:t>and the convenience of only 1-2 capsules per serving.</a:t>
            </a:r>
          </a:p>
          <a:p>
            <a:r>
              <a:rPr lang="en-US" b="0" i="0" dirty="0">
                <a:solidFill>
                  <a:srgbClr val="353535"/>
                </a:solidFill>
                <a:effectLst/>
                <a:latin typeface="Open Sans" panose="020B0606030504020204" pitchFamily="34" charset="0"/>
              </a:rPr>
              <a:t>Does not create nausea and bloating like other forms of creatine monohydrate.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53535"/>
                </a:solidFill>
                <a:effectLst/>
                <a:latin typeface="Open Sans" panose="020B0606030504020204" pitchFamily="34" charset="0"/>
              </a:rPr>
              <a:t>A convenient Creatine Supplement; third party tested for purity, safety, and quality.</a:t>
            </a:r>
          </a:p>
          <a:p>
            <a:pPr marL="0" indent="0">
              <a:buNone/>
            </a:pPr>
            <a:r>
              <a:rPr lang="en-US" sz="3600" b="1" u="sng" dirty="0">
                <a:solidFill>
                  <a:schemeClr val="accent1"/>
                </a:solidFill>
                <a:latin typeface="Open Sans" panose="020B0606030504020204" pitchFamily="34" charset="0"/>
              </a:rPr>
              <a:t>Why take Creatine</a:t>
            </a:r>
          </a:p>
          <a:p>
            <a:pPr algn="l"/>
            <a:r>
              <a:rPr lang="en-US" sz="2900" b="0" i="0" dirty="0">
                <a:solidFill>
                  <a:srgbClr val="353535"/>
                </a:solidFill>
                <a:effectLst/>
                <a:latin typeface="Open Sans" panose="020B0606030504020204" pitchFamily="34" charset="0"/>
              </a:rPr>
              <a:t>Creatine is involved in the regeneration of ATP (Energy molecule) during short-term, high intensity activities. </a:t>
            </a:r>
          </a:p>
          <a:p>
            <a:pPr algn="l"/>
            <a:r>
              <a:rPr lang="en-US" sz="2900" b="0" i="0" dirty="0">
                <a:solidFill>
                  <a:srgbClr val="353535"/>
                </a:solidFill>
                <a:effectLst/>
                <a:latin typeface="Open Sans" panose="020B0606030504020204" pitchFamily="34" charset="0"/>
              </a:rPr>
              <a:t>When our muscles run out of creatine, our short-term anaerobic energy system shuts down and our muscles can no longer perform optimally.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900" b="0" i="0" dirty="0">
                <a:solidFill>
                  <a:srgbClr val="353535"/>
                </a:solidFill>
                <a:effectLst/>
                <a:latin typeface="Open Sans" panose="020B0606030504020204" pitchFamily="34" charset="0"/>
              </a:rPr>
              <a:t>Increased work capacity and improved training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900" b="0" i="0" dirty="0">
                <a:solidFill>
                  <a:srgbClr val="353535"/>
                </a:solidFill>
                <a:effectLst/>
                <a:latin typeface="Open Sans" panose="020B0606030504020204" pitchFamily="34" charset="0"/>
              </a:rPr>
              <a:t>Greater increases in lean body mass</a:t>
            </a:r>
          </a:p>
          <a:p>
            <a:pPr marL="0" indent="0">
              <a:buNone/>
            </a:pPr>
            <a:r>
              <a:rPr lang="en-US" sz="3600" b="1" u="sng" dirty="0">
                <a:solidFill>
                  <a:schemeClr val="accent1"/>
                </a:solidFill>
                <a:latin typeface="Open Sans" panose="020B0606030504020204" pitchFamily="34" charset="0"/>
              </a:rPr>
              <a:t>How to use Clean Creatine</a:t>
            </a:r>
          </a:p>
          <a:p>
            <a:pPr marL="0" indent="0">
              <a:buNone/>
            </a:pPr>
            <a:r>
              <a:rPr lang="en-US" sz="2800" b="0" i="0" dirty="0">
                <a:solidFill>
                  <a:srgbClr val="353535"/>
                </a:solidFill>
                <a:effectLst/>
                <a:latin typeface="Open Sans" panose="020B0606030504020204" pitchFamily="34" charset="0"/>
              </a:rPr>
              <a:t>Take 1-2 capsule(s), 1-2 times a day. Use for a minimum of 4 weeks.</a:t>
            </a:r>
          </a:p>
          <a:p>
            <a:pPr marL="0" indent="0">
              <a:buNone/>
            </a:pPr>
            <a:endParaRPr lang="en-US" b="1" i="0" dirty="0">
              <a:solidFill>
                <a:srgbClr val="353535"/>
              </a:solidFill>
              <a:effectLst/>
              <a:latin typeface="Open Sans" panose="020B0606030504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en-US" b="0" i="0" dirty="0">
              <a:solidFill>
                <a:srgbClr val="353535"/>
              </a:solidFill>
              <a:effectLst/>
              <a:latin typeface="Open Sans" panose="020B0606030504020204" pitchFamily="34" charset="0"/>
            </a:endParaRPr>
          </a:p>
          <a:p>
            <a:endParaRPr lang="fr-C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C8B66E-F389-6C57-38CD-18E7DC5E01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914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1997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AAA5363-9F94-4A9A-3F89-00DC2A4B97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64771" y="0"/>
            <a:ext cx="6858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EC7081-3DA4-CA2D-4BFF-AE8B0DC3B5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4571" y="275772"/>
            <a:ext cx="6709229" cy="6429828"/>
          </a:xfrm>
        </p:spPr>
        <p:txBody>
          <a:bodyPr>
            <a:normAutofit fontScale="70000" lnSpcReduction="20000"/>
          </a:bodyPr>
          <a:lstStyle/>
          <a:p>
            <a:pPr marL="0" indent="0" algn="l">
              <a:buNone/>
            </a:pPr>
            <a:r>
              <a:rPr lang="en-US" sz="3100" b="1" i="0" u="sng" dirty="0">
                <a:solidFill>
                  <a:srgbClr val="FF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BCAA + Carnitine</a:t>
            </a:r>
          </a:p>
          <a:p>
            <a:pPr algn="l"/>
            <a:r>
              <a:rPr lang="en-US" b="0" i="0" dirty="0">
                <a:solidFill>
                  <a:srgbClr val="353535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Maximize protein synthesis, stay hydrated, and satisfy your sweet tooth while burning fat!</a:t>
            </a:r>
          </a:p>
          <a:p>
            <a:pPr marL="0" indent="0" algn="l">
              <a:buNone/>
            </a:pPr>
            <a:r>
              <a:rPr lang="en-US" b="1" i="0" u="sng" dirty="0">
                <a:solidFill>
                  <a:schemeClr val="accent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What is BCAA </a:t>
            </a:r>
            <a:r>
              <a:rPr lang="en-US" b="1" i="0" dirty="0">
                <a:solidFill>
                  <a:schemeClr val="accent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(Branched-Chain Amino Acids)</a:t>
            </a:r>
          </a:p>
          <a:p>
            <a:r>
              <a:rPr lang="en-US" dirty="0">
                <a:solidFill>
                  <a:srgbClr val="231F2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BCAA are </a:t>
            </a:r>
            <a:r>
              <a:rPr lang="en-US" b="1" dirty="0">
                <a:solidFill>
                  <a:srgbClr val="231F2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building blocks for protein and muscle. </a:t>
            </a:r>
          </a:p>
          <a:p>
            <a:r>
              <a:rPr lang="en-US" b="1" i="0" dirty="0">
                <a:solidFill>
                  <a:srgbClr val="231F2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increase muscle growth, </a:t>
            </a:r>
          </a:p>
          <a:p>
            <a:r>
              <a:rPr lang="en-US" b="1" i="0" dirty="0">
                <a:solidFill>
                  <a:srgbClr val="231F2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reduce soreness and fatigue, </a:t>
            </a:r>
          </a:p>
          <a:p>
            <a:r>
              <a:rPr lang="en-US" b="1" i="0" dirty="0">
                <a:solidFill>
                  <a:srgbClr val="231F2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prevent muscle wasting, and support liver health. </a:t>
            </a:r>
          </a:p>
          <a:p>
            <a:r>
              <a:rPr lang="en-US" b="0" i="0" dirty="0">
                <a:solidFill>
                  <a:srgbClr val="231F2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They are also found in a variety of food sources, including meat, eggs, and dairy products.</a:t>
            </a:r>
          </a:p>
          <a:p>
            <a:pPr marL="0" indent="0">
              <a:buNone/>
            </a:pPr>
            <a:r>
              <a:rPr lang="en-US" b="1" i="0" u="sng" dirty="0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What is Carnitine</a:t>
            </a:r>
          </a:p>
          <a:p>
            <a:r>
              <a:rPr lang="en-US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Carnitine </a:t>
            </a:r>
            <a:r>
              <a:rPr lang="en-US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helps preserve muscle glycogen and promote fat oxidation</a:t>
            </a:r>
            <a:r>
              <a:rPr lang="en-US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. It also spares the use of amino acids as energy sources during exercise, making them potentially available for new protein synthesis, and decreases the accumulation of lactate</a:t>
            </a:r>
          </a:p>
          <a:p>
            <a:pPr marL="0" indent="0">
              <a:buNone/>
            </a:pPr>
            <a:r>
              <a:rPr lang="en-US" b="1" u="sng" dirty="0">
                <a:solidFill>
                  <a:schemeClr val="accent1"/>
                </a:solidFill>
                <a:latin typeface="arial" panose="020B0604020202020204" pitchFamily="34" charset="0"/>
              </a:rPr>
              <a:t>When to take BCAA:</a:t>
            </a:r>
          </a:p>
          <a:p>
            <a:r>
              <a:rPr lang="fr-CA" dirty="0"/>
              <a:t> 15 min </a:t>
            </a:r>
            <a:r>
              <a:rPr lang="fr-CA" dirty="0" err="1"/>
              <a:t>pre-workout</a:t>
            </a:r>
            <a:r>
              <a:rPr lang="fr-CA" dirty="0"/>
              <a:t> or </a:t>
            </a:r>
            <a:r>
              <a:rPr lang="fr-CA" dirty="0" err="1"/>
              <a:t>during</a:t>
            </a:r>
            <a:r>
              <a:rPr lang="fr-CA" dirty="0"/>
              <a:t> a </a:t>
            </a:r>
            <a:r>
              <a:rPr lang="fr-CA" dirty="0" err="1"/>
              <a:t>workout</a:t>
            </a:r>
            <a:r>
              <a:rPr lang="fr-CA" dirty="0"/>
              <a:t> to </a:t>
            </a:r>
            <a:r>
              <a:rPr lang="fr-CA" dirty="0" err="1"/>
              <a:t>prevent</a:t>
            </a:r>
            <a:r>
              <a:rPr lang="fr-CA" dirty="0"/>
              <a:t> fatigue</a:t>
            </a:r>
          </a:p>
        </p:txBody>
      </p:sp>
    </p:spTree>
    <p:extLst>
      <p:ext uri="{BB962C8B-B14F-4D97-AF65-F5344CB8AC3E}">
        <p14:creationId xmlns:p14="http://schemas.microsoft.com/office/powerpoint/2010/main" val="16820808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EC7081-3DA4-CA2D-4BFF-AE8B0DC3B5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4571" y="275772"/>
            <a:ext cx="6709229" cy="6429828"/>
          </a:xfrm>
        </p:spPr>
        <p:txBody>
          <a:bodyPr>
            <a:normAutofit fontScale="92500" lnSpcReduction="10000"/>
          </a:bodyPr>
          <a:lstStyle/>
          <a:p>
            <a:pPr marL="0" indent="0" algn="l">
              <a:buNone/>
            </a:pPr>
            <a:r>
              <a:rPr lang="en-US" sz="3100" b="1" u="sng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</a:t>
            </a:r>
            <a:r>
              <a:rPr lang="en-US" sz="3100" b="1" i="0" u="sng" dirty="0">
                <a:solidFill>
                  <a:srgbClr val="FF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AA : Get back to the gym faster and happier!</a:t>
            </a:r>
          </a:p>
          <a:p>
            <a:pPr algn="l"/>
            <a:r>
              <a:rPr lang="en-US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EAA are essential amino acids </a:t>
            </a:r>
            <a:r>
              <a:rPr lang="en-US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required to build muscles</a:t>
            </a:r>
            <a:r>
              <a:rPr lang="en-US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, that are not found in all food sources.</a:t>
            </a:r>
          </a:p>
          <a:p>
            <a:pPr algn="l"/>
            <a:r>
              <a:rPr lang="en-US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They </a:t>
            </a:r>
            <a:r>
              <a:rPr lang="en-US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improve muscle growth, increase your endurance, and reduce soreness post exercise</a:t>
            </a:r>
            <a:r>
              <a:rPr lang="en-US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. </a:t>
            </a:r>
          </a:p>
          <a:p>
            <a:pPr algn="l"/>
            <a:r>
              <a:rPr lang="en-US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Optimize liver function and neurotransmitters in the brain. </a:t>
            </a:r>
          </a:p>
          <a:p>
            <a:pPr algn="l"/>
            <a:r>
              <a:rPr lang="en-US" dirty="0">
                <a:solidFill>
                  <a:srgbClr val="202124"/>
                </a:solidFill>
                <a:latin typeface="arial" panose="020B0604020202020204" pitchFamily="34" charset="0"/>
              </a:rPr>
              <a:t>9</a:t>
            </a:r>
            <a:r>
              <a:rPr lang="en-US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Essential Amino Acids are: histidine, isoleucine, leucine, lysine, methionine, phenylalanine, threonine, tryptophan and valine</a:t>
            </a:r>
          </a:p>
          <a:p>
            <a:pPr marL="0" indent="0">
              <a:buNone/>
            </a:pPr>
            <a:r>
              <a:rPr lang="en-US" b="1" i="0" u="sng" dirty="0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When to take EAA</a:t>
            </a:r>
          </a:p>
          <a:p>
            <a:r>
              <a:rPr lang="en-US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Before, during or after training.</a:t>
            </a:r>
            <a:endParaRPr lang="fr-CA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6624621-9F0F-9395-6AFD-518C6EE99A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8171" y="576943"/>
            <a:ext cx="5827486" cy="5827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5915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13BF551-2D94-2B10-0298-00073B3E4E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9744" y="783770"/>
            <a:ext cx="5413829" cy="541382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80A9F6-CCBB-FDFF-65D9-68C6BF50ED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0401" y="449943"/>
            <a:ext cx="7257142" cy="6098494"/>
          </a:xfrm>
        </p:spPr>
        <p:txBody>
          <a:bodyPr>
            <a:normAutofit fontScale="62500" lnSpcReduction="20000"/>
          </a:bodyPr>
          <a:lstStyle/>
          <a:p>
            <a:pPr marL="0" indent="0" algn="l">
              <a:buNone/>
            </a:pPr>
            <a:r>
              <a:rPr lang="en-US" sz="3600" b="1" i="0" dirty="0">
                <a:solidFill>
                  <a:schemeClr val="accent1"/>
                </a:solidFill>
                <a:effectLst/>
                <a:latin typeface="Helvetica" panose="020B0604020202020204" pitchFamily="34" charset="0"/>
              </a:rPr>
              <a:t>Enhance your performance &amp; Reduce muscle fatigue!</a:t>
            </a:r>
            <a:endParaRPr lang="en-US" sz="3600" b="0" i="0" dirty="0">
              <a:solidFill>
                <a:schemeClr val="accent1"/>
              </a:solidFill>
              <a:effectLst/>
              <a:latin typeface="Helvetica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Beta-alanine </a:t>
            </a:r>
            <a:r>
              <a:rPr lang="en-US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enhances performance by increasing exercise capacity and decreasing muscle fatigue</a:t>
            </a:r>
            <a:r>
              <a:rPr lang="en-US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. It also has </a:t>
            </a:r>
            <a:r>
              <a:rPr lang="en-US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antioxidant</a:t>
            </a:r>
            <a:r>
              <a:rPr lang="en-US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immune-enhancing and anti-aging properties</a:t>
            </a:r>
            <a:r>
              <a:rPr lang="en-US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. You can get beta-alanine from foods that contain carnosine or through supplements.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fr-CA" b="0" i="0" dirty="0" err="1">
                <a:solidFill>
                  <a:srgbClr val="444444"/>
                </a:solidFill>
                <a:effectLst/>
                <a:latin typeface="Helvetica" panose="020B0604020202020204" pitchFamily="34" charset="0"/>
              </a:rPr>
              <a:t>Increase</a:t>
            </a:r>
            <a:r>
              <a:rPr lang="fr-CA" b="0" i="0" dirty="0">
                <a:solidFill>
                  <a:srgbClr val="444444"/>
                </a:solidFill>
                <a:effectLst/>
                <a:latin typeface="Helvetica" panose="020B0604020202020204" pitchFamily="34" charset="0"/>
              </a:rPr>
              <a:t> </a:t>
            </a:r>
            <a:r>
              <a:rPr lang="fr-CA" b="0" i="0" dirty="0" err="1">
                <a:solidFill>
                  <a:srgbClr val="444444"/>
                </a:solidFill>
                <a:effectLst/>
                <a:latin typeface="Helvetica" panose="020B0604020202020204" pitchFamily="34" charset="0"/>
              </a:rPr>
              <a:t>Strength</a:t>
            </a:r>
            <a:endParaRPr lang="fr-CA" b="0" i="0" dirty="0">
              <a:solidFill>
                <a:srgbClr val="444444"/>
              </a:solidFill>
              <a:effectLst/>
              <a:latin typeface="Helvetica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fr-CA" b="0" i="0" dirty="0">
                <a:solidFill>
                  <a:srgbClr val="444444"/>
                </a:solidFill>
                <a:effectLst/>
                <a:latin typeface="Helvetica" panose="020B0604020202020204" pitchFamily="34" charset="0"/>
              </a:rPr>
              <a:t>Boost </a:t>
            </a:r>
            <a:r>
              <a:rPr lang="fr-CA" b="0" i="0" dirty="0" err="1">
                <a:solidFill>
                  <a:srgbClr val="444444"/>
                </a:solidFill>
                <a:effectLst/>
                <a:latin typeface="Helvetica" panose="020B0604020202020204" pitchFamily="34" charset="0"/>
              </a:rPr>
              <a:t>Muscular</a:t>
            </a:r>
            <a:r>
              <a:rPr lang="fr-CA" b="0" i="0" dirty="0">
                <a:solidFill>
                  <a:srgbClr val="444444"/>
                </a:solidFill>
                <a:effectLst/>
                <a:latin typeface="Helvetica" panose="020B0604020202020204" pitchFamily="34" charset="0"/>
              </a:rPr>
              <a:t> Endurance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fr-CA" b="0" i="0" dirty="0">
                <a:solidFill>
                  <a:srgbClr val="444444"/>
                </a:solidFill>
                <a:effectLst/>
                <a:latin typeface="Helvetica" panose="020B0604020202020204" pitchFamily="34" charset="0"/>
              </a:rPr>
              <a:t>Train </a:t>
            </a:r>
            <a:r>
              <a:rPr lang="fr-CA" b="0" i="0" dirty="0" err="1">
                <a:solidFill>
                  <a:srgbClr val="444444"/>
                </a:solidFill>
                <a:effectLst/>
                <a:latin typeface="Helvetica" panose="020B0604020202020204" pitchFamily="34" charset="0"/>
              </a:rPr>
              <a:t>with</a:t>
            </a:r>
            <a:r>
              <a:rPr lang="fr-CA" b="0" i="0" dirty="0">
                <a:solidFill>
                  <a:srgbClr val="444444"/>
                </a:solidFill>
                <a:effectLst/>
                <a:latin typeface="Helvetica" panose="020B0604020202020204" pitchFamily="34" charset="0"/>
              </a:rPr>
              <a:t> </a:t>
            </a:r>
            <a:r>
              <a:rPr lang="fr-CA" b="0" i="0" dirty="0" err="1">
                <a:solidFill>
                  <a:srgbClr val="444444"/>
                </a:solidFill>
                <a:effectLst/>
                <a:latin typeface="Helvetica" panose="020B0604020202020204" pitchFamily="34" charset="0"/>
              </a:rPr>
              <a:t>Greater</a:t>
            </a:r>
            <a:r>
              <a:rPr lang="fr-CA" b="0" i="0" dirty="0">
                <a:solidFill>
                  <a:srgbClr val="444444"/>
                </a:solidFill>
                <a:effectLst/>
                <a:latin typeface="Helvetica" panose="020B0604020202020204" pitchFamily="34" charset="0"/>
              </a:rPr>
              <a:t> </a:t>
            </a:r>
            <a:r>
              <a:rPr lang="fr-CA" b="0" i="0" dirty="0" err="1">
                <a:solidFill>
                  <a:srgbClr val="444444"/>
                </a:solidFill>
                <a:effectLst/>
                <a:latin typeface="Helvetica" panose="020B0604020202020204" pitchFamily="34" charset="0"/>
              </a:rPr>
              <a:t>Intensity</a:t>
            </a:r>
            <a:endParaRPr lang="fr-CA" b="0" i="0" dirty="0">
              <a:solidFill>
                <a:srgbClr val="444444"/>
              </a:solidFill>
              <a:effectLst/>
              <a:latin typeface="Helvetica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fr-CA" b="0" i="0" dirty="0">
                <a:solidFill>
                  <a:srgbClr val="444444"/>
                </a:solidFill>
                <a:effectLst/>
                <a:latin typeface="Helvetica" panose="020B0604020202020204" pitchFamily="34" charset="0"/>
              </a:rPr>
              <a:t>Boost Intra-</a:t>
            </a:r>
            <a:r>
              <a:rPr lang="fr-CA" b="0" i="0" dirty="0" err="1">
                <a:solidFill>
                  <a:srgbClr val="444444"/>
                </a:solidFill>
                <a:effectLst/>
                <a:latin typeface="Helvetica" panose="020B0604020202020204" pitchFamily="34" charset="0"/>
              </a:rPr>
              <a:t>Muscular</a:t>
            </a:r>
            <a:r>
              <a:rPr lang="fr-CA" b="0" i="0" dirty="0">
                <a:solidFill>
                  <a:srgbClr val="444444"/>
                </a:solidFill>
                <a:effectLst/>
                <a:latin typeface="Helvetica" panose="020B0604020202020204" pitchFamily="34" charset="0"/>
              </a:rPr>
              <a:t> </a:t>
            </a:r>
            <a:r>
              <a:rPr lang="fr-CA" b="0" i="0" dirty="0" err="1">
                <a:solidFill>
                  <a:srgbClr val="444444"/>
                </a:solidFill>
                <a:effectLst/>
                <a:latin typeface="Helvetica" panose="020B0604020202020204" pitchFamily="34" charset="0"/>
              </a:rPr>
              <a:t>Carnosine</a:t>
            </a:r>
            <a:endParaRPr lang="fr-CA" b="0" i="0" dirty="0">
              <a:solidFill>
                <a:srgbClr val="444444"/>
              </a:solidFill>
              <a:effectLst/>
              <a:latin typeface="Helvetica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fr-CA" b="0" i="0" dirty="0">
                <a:solidFill>
                  <a:srgbClr val="444444"/>
                </a:solidFill>
                <a:effectLst/>
                <a:latin typeface="Helvetica" panose="020B0604020202020204" pitchFamily="34" charset="0"/>
              </a:rPr>
              <a:t>100% Pure Pharmaceutical Grade</a:t>
            </a:r>
          </a:p>
          <a:p>
            <a:pPr marL="0" indent="0" algn="l">
              <a:buNone/>
            </a:pPr>
            <a:r>
              <a:rPr lang="en-US" b="1" u="sng" dirty="0">
                <a:solidFill>
                  <a:schemeClr val="accent1"/>
                </a:solidFill>
                <a:latin typeface="Open Sans" panose="020B0606030504020204" pitchFamily="34" charset="0"/>
              </a:rPr>
              <a:t>Why take Beta Alanine</a:t>
            </a:r>
          </a:p>
          <a:p>
            <a:r>
              <a:rPr lang="en-US" b="0" i="0" dirty="0">
                <a:solidFill>
                  <a:srgbClr val="313131"/>
                </a:solidFill>
                <a:effectLst/>
                <a:latin typeface="Source Sans Pro" panose="020B0604020202020204" pitchFamily="34" charset="0"/>
              </a:rPr>
              <a:t>Beta Alanine is converted in to Carnosine whi</a:t>
            </a:r>
            <a:r>
              <a:rPr lang="en-US" dirty="0">
                <a:solidFill>
                  <a:srgbClr val="313131"/>
                </a:solidFill>
                <a:latin typeface="Source Sans Pro" panose="020B0604020202020204" pitchFamily="34" charset="0"/>
              </a:rPr>
              <a:t>ch is </a:t>
            </a:r>
            <a:r>
              <a:rPr lang="en-US" b="0" i="0" dirty="0">
                <a:solidFill>
                  <a:srgbClr val="313131"/>
                </a:solidFill>
                <a:effectLst/>
                <a:latin typeface="Source Sans Pro" panose="020B0604020202020204" pitchFamily="34" charset="0"/>
              </a:rPr>
              <a:t>a protein building block that is naturally produced in the body. It is found in muscles, the </a:t>
            </a:r>
            <a:r>
              <a:rPr lang="en-US" b="0" i="0" u="none" strike="noStrike" dirty="0">
                <a:solidFill>
                  <a:srgbClr val="187AAB"/>
                </a:solidFill>
                <a:effectLst/>
                <a:latin typeface="Source Sans Pro" panose="020B0604020202020204" pitchFamily="34" charset="0"/>
                <a:hlinkClick r:id="rId3"/>
              </a:rPr>
              <a:t>heart</a:t>
            </a:r>
            <a:r>
              <a:rPr lang="en-US" b="0" i="0" dirty="0">
                <a:solidFill>
                  <a:srgbClr val="313131"/>
                </a:solidFill>
                <a:effectLst/>
                <a:latin typeface="Source Sans Pro" panose="020B0604020202020204" pitchFamily="34" charset="0"/>
              </a:rPr>
              <a:t>, </a:t>
            </a:r>
            <a:r>
              <a:rPr lang="en-US" b="0" i="0" u="none" strike="noStrike" dirty="0">
                <a:solidFill>
                  <a:srgbClr val="187AAB"/>
                </a:solidFill>
                <a:effectLst/>
                <a:latin typeface="Source Sans Pro" panose="020B0604020202020204" pitchFamily="34" charset="0"/>
                <a:hlinkClick r:id="rId4"/>
              </a:rPr>
              <a:t>brain</a:t>
            </a:r>
            <a:r>
              <a:rPr lang="en-US" b="0" i="0" dirty="0">
                <a:solidFill>
                  <a:srgbClr val="313131"/>
                </a:solidFill>
                <a:effectLst/>
                <a:latin typeface="Source Sans Pro" panose="020B0604020202020204" pitchFamily="34" charset="0"/>
              </a:rPr>
              <a:t>, and many other parts of the body.</a:t>
            </a:r>
          </a:p>
          <a:p>
            <a:r>
              <a:rPr lang="en-US" b="0" i="0" dirty="0">
                <a:solidFill>
                  <a:srgbClr val="313131"/>
                </a:solidFill>
                <a:effectLst/>
                <a:latin typeface="Source Sans Pro" panose="020B0604020202020204" pitchFamily="34" charset="0"/>
              </a:rPr>
              <a:t>Carnosine is important for many normal body functions. There's interest in using it to prevent aging because it seems to block certain chemicals that might play a role in the aging process. Carnosine levels in the body might also go down with age</a:t>
            </a:r>
          </a:p>
          <a:p>
            <a:pPr marL="0" indent="0">
              <a:buNone/>
            </a:pPr>
            <a:r>
              <a:rPr lang="en-US" b="1" u="sng" dirty="0">
                <a:solidFill>
                  <a:schemeClr val="accent1"/>
                </a:solidFill>
                <a:latin typeface="Open Sans" panose="020B0606030504020204" pitchFamily="34" charset="0"/>
              </a:rPr>
              <a:t>When to take Beta Alanine</a:t>
            </a:r>
          </a:p>
          <a:p>
            <a:r>
              <a:rPr lang="en-US" dirty="0">
                <a:solidFill>
                  <a:srgbClr val="353535"/>
                </a:solidFill>
                <a:latin typeface="Open Sans" panose="020B0606030504020204" pitchFamily="34" charset="0"/>
              </a:rPr>
              <a:t>15-20 min before a workout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n-US" b="1" i="0" dirty="0">
              <a:solidFill>
                <a:srgbClr val="353535"/>
              </a:solidFill>
              <a:effectLst/>
              <a:latin typeface="Open Sans" panose="020B0606030504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en-US" b="0" i="0" dirty="0">
              <a:solidFill>
                <a:srgbClr val="353535"/>
              </a:solidFill>
              <a:effectLst/>
              <a:latin typeface="Open Sans" panose="020B0606030504020204" pitchFamily="34" charset="0"/>
            </a:endParaRPr>
          </a:p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4358790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579B796-239B-CAB5-2484-8B49AC22D9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73467" y="817880"/>
            <a:ext cx="2295014" cy="4241800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en-US" sz="3600" b="1" i="0" dirty="0">
                <a:solidFill>
                  <a:schemeClr val="accent1"/>
                </a:solidFill>
                <a:effectLst/>
                <a:latin typeface="Open Sans" panose="020B0606030504020204" pitchFamily="34" charset="0"/>
              </a:rPr>
              <a:t>Sport recovery drinks</a:t>
            </a:r>
          </a:p>
          <a:p>
            <a:r>
              <a:rPr lang="en-US" sz="2000" i="0" dirty="0">
                <a:solidFill>
                  <a:srgbClr val="353535"/>
                </a:solidFill>
                <a:effectLst/>
                <a:latin typeface="Open Sans" panose="020B0606030504020204" pitchFamily="34" charset="0"/>
              </a:rPr>
              <a:t>Gluten free</a:t>
            </a:r>
          </a:p>
          <a:p>
            <a:r>
              <a:rPr lang="en-US" sz="2000" dirty="0">
                <a:solidFill>
                  <a:srgbClr val="353535"/>
                </a:solidFill>
                <a:latin typeface="Open Sans" panose="020B0606030504020204" pitchFamily="34" charset="0"/>
              </a:rPr>
              <a:t>No saccharose</a:t>
            </a:r>
          </a:p>
          <a:p>
            <a:r>
              <a:rPr lang="en-US" sz="2000" i="0" dirty="0">
                <a:solidFill>
                  <a:srgbClr val="353535"/>
                </a:solidFill>
                <a:effectLst/>
                <a:latin typeface="Open Sans" panose="020B0606030504020204" pitchFamily="34" charset="0"/>
              </a:rPr>
              <a:t>Non MGO</a:t>
            </a:r>
          </a:p>
          <a:p>
            <a:r>
              <a:rPr lang="en-US" sz="2000" dirty="0">
                <a:solidFill>
                  <a:srgbClr val="353535"/>
                </a:solidFill>
                <a:latin typeface="Open Sans" panose="020B0606030504020204" pitchFamily="34" charset="0"/>
              </a:rPr>
              <a:t>Vegan</a:t>
            </a:r>
            <a:endParaRPr lang="en-US" sz="2000" i="0" dirty="0">
              <a:solidFill>
                <a:srgbClr val="353535"/>
              </a:solidFill>
              <a:effectLst/>
              <a:latin typeface="Open Sans" panose="020B0606030504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06C10F9-E687-68E7-5871-8AA8E677B7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889" y="0"/>
            <a:ext cx="3154301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68267E1-7699-A675-AC44-1971C16621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9447" y="0"/>
            <a:ext cx="3171825" cy="61722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440623D-F2EC-CBA4-AECC-B7D7667BBC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3748" y="10160"/>
            <a:ext cx="3171825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9324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0110B631-CAC1-5A46-B9A4-68010DF97C51}"/>
              </a:ext>
            </a:extLst>
          </p:cNvPr>
          <p:cNvSpPr txBox="1"/>
          <p:nvPr/>
        </p:nvSpPr>
        <p:spPr>
          <a:xfrm>
            <a:off x="6152254" y="304801"/>
            <a:ext cx="5602424" cy="4969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750"/>
              </a:spcAft>
            </a:pPr>
            <a:r>
              <a:rPr lang="en-US" sz="2600" b="1" kern="0" dirty="0">
                <a:solidFill>
                  <a:schemeClr val="accent1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Pre-workout without Stimulants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750"/>
              </a:spcAft>
            </a:pPr>
            <a:endParaRPr lang="en-US" sz="1800" b="1" kern="0" dirty="0">
              <a:solidFill>
                <a:srgbClr val="353535"/>
              </a:solidFill>
              <a:effectLst/>
              <a:latin typeface="Open Sans" panose="020B0606030504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750"/>
              </a:spcAft>
            </a:pPr>
            <a:r>
              <a:rPr lang="en-US" sz="1800" b="1" kern="0" dirty="0">
                <a:solidFill>
                  <a:srgbClr val="353535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Gorilla Pump</a:t>
            </a:r>
            <a:r>
              <a:rPr lang="en-US" sz="1800" kern="0" dirty="0">
                <a:solidFill>
                  <a:srgbClr val="353535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is the newest </a:t>
            </a:r>
            <a:r>
              <a:rPr lang="en-US" sz="1800" b="1" kern="0" dirty="0">
                <a:solidFill>
                  <a:srgbClr val="353535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non-stimulant</a:t>
            </a:r>
            <a:r>
              <a:rPr lang="en-US" sz="1800" kern="0" dirty="0">
                <a:solidFill>
                  <a:srgbClr val="353535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pre-workout </a:t>
            </a:r>
            <a:r>
              <a:rPr lang="en-US" sz="1800" b="1" kern="0" dirty="0">
                <a:solidFill>
                  <a:srgbClr val="353535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pump formula</a:t>
            </a:r>
            <a:r>
              <a:rPr lang="en-US" sz="1800" kern="0" dirty="0">
                <a:solidFill>
                  <a:srgbClr val="353535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750"/>
              </a:spcAft>
            </a:pPr>
            <a:r>
              <a:rPr lang="en-US" sz="1800" kern="0" dirty="0">
                <a:solidFill>
                  <a:srgbClr val="353535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active ingredients provides you with a fast and efficient pump </a:t>
            </a:r>
            <a:r>
              <a:rPr lang="en-US" sz="1800" b="1" kern="0" dirty="0">
                <a:solidFill>
                  <a:srgbClr val="353535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throughout your workout</a:t>
            </a:r>
            <a:r>
              <a:rPr lang="en-US" sz="1800" kern="0" dirty="0">
                <a:solidFill>
                  <a:srgbClr val="353535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750"/>
              </a:spcAft>
            </a:pPr>
            <a:r>
              <a:rPr lang="en-US" sz="1800" kern="0" dirty="0">
                <a:solidFill>
                  <a:srgbClr val="353535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combination of quality and active ingredients makes it the perfect ally to crush your gym session.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750"/>
              </a:spcAft>
            </a:pPr>
            <a:r>
              <a:rPr lang="en-US" sz="1800" kern="0" dirty="0">
                <a:solidFill>
                  <a:srgbClr val="353535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It contains a very balance dosage of </a:t>
            </a:r>
            <a:r>
              <a:rPr lang="en-US" sz="1800" b="1" kern="0" dirty="0">
                <a:solidFill>
                  <a:srgbClr val="353535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Citrulline, Glycerol, Arginine</a:t>
            </a:r>
            <a:r>
              <a:rPr lang="en-US" sz="1800" kern="0" dirty="0">
                <a:solidFill>
                  <a:srgbClr val="353535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and </a:t>
            </a:r>
            <a:r>
              <a:rPr lang="en-US" sz="1800" b="1" kern="0" dirty="0">
                <a:solidFill>
                  <a:srgbClr val="353535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Agmatine</a:t>
            </a:r>
            <a:r>
              <a:rPr lang="en-US" sz="1800" kern="0" dirty="0">
                <a:solidFill>
                  <a:srgbClr val="353535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that works together to give you this amazing </a:t>
            </a:r>
            <a:r>
              <a:rPr lang="en-US" sz="1800" b="1" kern="0" dirty="0">
                <a:solidFill>
                  <a:srgbClr val="353535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‘’full muscles’’</a:t>
            </a:r>
            <a:r>
              <a:rPr lang="en-US" sz="1800" kern="0" dirty="0">
                <a:solidFill>
                  <a:srgbClr val="353535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sensation !</a:t>
            </a:r>
            <a:endParaRPr lang="fr-CA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CA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4BF308B-00C1-A70D-DAC1-746C9EA693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365" y="656172"/>
            <a:ext cx="5274175" cy="527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1475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80A9F6-CCBB-FDFF-65D9-68C6BF50ED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0401" y="478971"/>
            <a:ext cx="7188200" cy="6069466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3400" b="1" i="0" dirty="0">
                <a:solidFill>
                  <a:schemeClr val="accent1"/>
                </a:solidFill>
                <a:effectLst/>
                <a:latin typeface="Jockey One"/>
              </a:rPr>
              <a:t>Impactful Pre-Workout with less stimulants</a:t>
            </a:r>
          </a:p>
          <a:p>
            <a:pPr algn="l"/>
            <a:r>
              <a:rPr lang="en-US" b="0" i="0" u="sng" dirty="0">
                <a:solidFill>
                  <a:srgbClr val="353535"/>
                </a:solidFill>
                <a:effectLst/>
                <a:latin typeface="Open Sans" panose="020B0606030504020204" pitchFamily="34" charset="0"/>
              </a:rPr>
              <a:t>Not all pre-workout are created equal</a:t>
            </a:r>
            <a:r>
              <a:rPr lang="en-US" b="0" i="0" dirty="0">
                <a:solidFill>
                  <a:srgbClr val="353535"/>
                </a:solidFill>
                <a:effectLst/>
                <a:latin typeface="Open Sans" panose="020B0606030504020204" pitchFamily="34" charset="0"/>
              </a:rPr>
              <a:t>. </a:t>
            </a:r>
          </a:p>
          <a:p>
            <a:pPr algn="l"/>
            <a:r>
              <a:rPr lang="en-US" b="1" i="0" dirty="0">
                <a:solidFill>
                  <a:srgbClr val="353535"/>
                </a:solidFill>
                <a:effectLst/>
                <a:latin typeface="Open Sans" panose="020B0606030504020204" pitchFamily="34" charset="0"/>
              </a:rPr>
              <a:t>Batch 27 from TC Nutrition is not packed with stimulants.</a:t>
            </a:r>
            <a:endParaRPr lang="en-US" b="0" i="0" dirty="0">
              <a:solidFill>
                <a:srgbClr val="353535"/>
              </a:solidFill>
              <a:effectLst/>
              <a:latin typeface="Open Sans" panose="020B0606030504020204" pitchFamily="34" charset="0"/>
            </a:endParaRPr>
          </a:p>
          <a:p>
            <a:pPr lvl="1"/>
            <a:r>
              <a:rPr lang="en-US" b="0" i="0" dirty="0">
                <a:solidFill>
                  <a:srgbClr val="353535"/>
                </a:solidFill>
                <a:effectLst/>
                <a:latin typeface="Open Sans" panose="020B0606030504020204" pitchFamily="34" charset="0"/>
              </a:rPr>
              <a:t>325mg of caffeine in each serving</a:t>
            </a:r>
          </a:p>
          <a:p>
            <a:pPr lvl="1"/>
            <a:r>
              <a:rPr lang="en-US" b="0" i="0" dirty="0">
                <a:solidFill>
                  <a:srgbClr val="353535"/>
                </a:solidFill>
                <a:effectLst/>
                <a:latin typeface="Open Sans" panose="020B0606030504020204" pitchFamily="34" charset="0"/>
              </a:rPr>
              <a:t>Eight grams of citrulline malate</a:t>
            </a:r>
          </a:p>
          <a:p>
            <a:pPr lvl="1"/>
            <a:r>
              <a:rPr lang="en-US" b="0" i="0" dirty="0">
                <a:solidFill>
                  <a:srgbClr val="353535"/>
                </a:solidFill>
                <a:effectLst/>
                <a:latin typeface="Open Sans" panose="020B0606030504020204" pitchFamily="34" charset="0"/>
              </a:rPr>
              <a:t>3.5 g of beta-alanine</a:t>
            </a:r>
          </a:p>
          <a:p>
            <a:pPr marL="0" indent="0">
              <a:buNone/>
            </a:pPr>
            <a:r>
              <a:rPr lang="en-US" b="1" u="sng" dirty="0">
                <a:solidFill>
                  <a:schemeClr val="accent1"/>
                </a:solidFill>
                <a:latin typeface="Open Sans" panose="020B0606030504020204" pitchFamily="34" charset="0"/>
              </a:rPr>
              <a:t>Why take Pre-workout</a:t>
            </a:r>
          </a:p>
          <a:p>
            <a:r>
              <a:rPr lang="en-US" b="1" i="0" dirty="0">
                <a:solidFill>
                  <a:srgbClr val="353535"/>
                </a:solidFill>
                <a:effectLst/>
                <a:latin typeface="Open Sans" panose="020B0606030504020204" pitchFamily="34" charset="0"/>
              </a:rPr>
              <a:t>Fight the fatigue to get you trough your workout.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i="0" dirty="0">
                <a:solidFill>
                  <a:srgbClr val="353535"/>
                </a:solidFill>
                <a:effectLst/>
                <a:latin typeface="Open Sans" panose="020B0606030504020204" pitchFamily="34" charset="0"/>
              </a:rPr>
              <a:t>Provide massive </a:t>
            </a:r>
            <a:r>
              <a:rPr lang="en-US" b="1" i="0" dirty="0">
                <a:solidFill>
                  <a:srgbClr val="353535"/>
                </a:solidFill>
                <a:effectLst/>
                <a:latin typeface="Open Sans" panose="020B0606030504020204" pitchFamily="34" charset="0"/>
              </a:rPr>
              <a:t>muscle pumps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i="0" dirty="0">
                <a:solidFill>
                  <a:srgbClr val="353535"/>
                </a:solidFill>
                <a:effectLst/>
                <a:latin typeface="Open Sans" panose="020B0606030504020204" pitchFamily="34" charset="0"/>
              </a:rPr>
              <a:t>Increases </a:t>
            </a:r>
            <a:r>
              <a:rPr lang="en-US" b="1" i="0" dirty="0">
                <a:solidFill>
                  <a:srgbClr val="353535"/>
                </a:solidFill>
                <a:effectLst/>
                <a:latin typeface="Open Sans" panose="020B0606030504020204" pitchFamily="34" charset="0"/>
              </a:rPr>
              <a:t>strength </a:t>
            </a:r>
            <a:r>
              <a:rPr lang="en-US" i="0" dirty="0">
                <a:solidFill>
                  <a:srgbClr val="353535"/>
                </a:solidFill>
                <a:effectLst/>
                <a:latin typeface="Open Sans" panose="020B0606030504020204" pitchFamily="34" charset="0"/>
              </a:rPr>
              <a:t>and</a:t>
            </a:r>
            <a:r>
              <a:rPr lang="en-US" b="1" i="0" dirty="0">
                <a:solidFill>
                  <a:srgbClr val="353535"/>
                </a:solidFill>
                <a:effectLst/>
                <a:latin typeface="Open Sans" panose="020B0606030504020204" pitchFamily="34" charset="0"/>
              </a:rPr>
              <a:t> power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i="0" dirty="0">
                <a:solidFill>
                  <a:srgbClr val="353535"/>
                </a:solidFill>
                <a:effectLst/>
                <a:latin typeface="Open Sans" panose="020B0606030504020204" pitchFamily="34" charset="0"/>
              </a:rPr>
              <a:t>Improves </a:t>
            </a:r>
            <a:r>
              <a:rPr lang="en-US" b="1" i="0" dirty="0">
                <a:solidFill>
                  <a:srgbClr val="353535"/>
                </a:solidFill>
                <a:effectLst/>
                <a:latin typeface="Open Sans" panose="020B0606030504020204" pitchFamily="34" charset="0"/>
              </a:rPr>
              <a:t>focus </a:t>
            </a:r>
            <a:r>
              <a:rPr lang="en-US" i="0" dirty="0">
                <a:solidFill>
                  <a:srgbClr val="353535"/>
                </a:solidFill>
                <a:effectLst/>
                <a:latin typeface="Open Sans" panose="020B0606030504020204" pitchFamily="34" charset="0"/>
              </a:rPr>
              <a:t>and</a:t>
            </a:r>
            <a:r>
              <a:rPr lang="en-US" b="1" i="0" dirty="0">
                <a:solidFill>
                  <a:srgbClr val="353535"/>
                </a:solidFill>
                <a:effectLst/>
                <a:latin typeface="Open Sans" panose="020B0606030504020204" pitchFamily="34" charset="0"/>
              </a:rPr>
              <a:t> energy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i="0" dirty="0">
                <a:solidFill>
                  <a:srgbClr val="353535"/>
                </a:solidFill>
                <a:effectLst/>
                <a:latin typeface="Open Sans" panose="020B0606030504020204" pitchFamily="34" charset="0"/>
              </a:rPr>
              <a:t>Provides a boost of </a:t>
            </a:r>
            <a:r>
              <a:rPr lang="en-US" b="1" i="0" dirty="0">
                <a:solidFill>
                  <a:srgbClr val="353535"/>
                </a:solidFill>
                <a:effectLst/>
                <a:latin typeface="Open Sans" panose="020B0606030504020204" pitchFamily="34" charset="0"/>
              </a:rPr>
              <a:t>endurance</a:t>
            </a:r>
          </a:p>
          <a:p>
            <a:pPr marL="0" indent="0" algn="l">
              <a:buNone/>
            </a:pPr>
            <a:r>
              <a:rPr lang="en-US" b="1" u="sng" dirty="0">
                <a:solidFill>
                  <a:schemeClr val="accent1"/>
                </a:solidFill>
                <a:latin typeface="Open Sans" panose="020B0606030504020204" pitchFamily="34" charset="0"/>
              </a:rPr>
              <a:t>When to take Pre-workout</a:t>
            </a:r>
          </a:p>
          <a:p>
            <a:r>
              <a:rPr lang="en-US" dirty="0">
                <a:solidFill>
                  <a:srgbClr val="353535"/>
                </a:solidFill>
                <a:latin typeface="Open Sans" panose="020B0606030504020204" pitchFamily="34" charset="0"/>
              </a:rPr>
              <a:t>30-60 minutes before a workout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n-US" b="1" i="0" dirty="0">
              <a:solidFill>
                <a:srgbClr val="353535"/>
              </a:solidFill>
              <a:effectLst/>
              <a:latin typeface="Open Sans" panose="020B0606030504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en-US" b="0" i="0" dirty="0">
              <a:solidFill>
                <a:srgbClr val="353535"/>
              </a:solidFill>
              <a:effectLst/>
              <a:latin typeface="Open Sans" panose="020B0606030504020204" pitchFamily="34" charset="0"/>
            </a:endParaRPr>
          </a:p>
          <a:p>
            <a:endParaRPr lang="fr-CA" dirty="0"/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9CB1FE92-1147-D65D-5182-E53B74CE42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0314" y="478971"/>
            <a:ext cx="5718629" cy="5718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36353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80A9F6-CCBB-FDFF-65D9-68C6BF50ED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0401" y="449943"/>
            <a:ext cx="7257142" cy="6098494"/>
          </a:xfrm>
        </p:spPr>
        <p:txBody>
          <a:bodyPr>
            <a:normAutofit fontScale="62500" lnSpcReduction="20000"/>
          </a:bodyPr>
          <a:lstStyle/>
          <a:p>
            <a:pPr marL="0" indent="0" algn="l">
              <a:buNone/>
            </a:pPr>
            <a:r>
              <a:rPr lang="en-US" sz="3600" b="1" i="0" dirty="0">
                <a:solidFill>
                  <a:schemeClr val="accent1"/>
                </a:solidFill>
                <a:effectLst/>
                <a:latin typeface="Helvetica" panose="020B0604020202020204" pitchFamily="34" charset="0"/>
              </a:rPr>
              <a:t>The World's Strongest Pre-Workout Capsule!</a:t>
            </a:r>
            <a:endParaRPr lang="en-US" sz="3600" b="0" i="0" dirty="0">
              <a:solidFill>
                <a:schemeClr val="accent1"/>
              </a:solidFill>
              <a:effectLst/>
              <a:latin typeface="Helvetica" panose="020B0604020202020204" pitchFamily="34" charset="0"/>
            </a:endParaRPr>
          </a:p>
          <a:p>
            <a:r>
              <a:rPr lang="en-US" b="0" i="0" dirty="0">
                <a:solidFill>
                  <a:srgbClr val="444444"/>
                </a:solidFill>
                <a:effectLst/>
                <a:latin typeface="Helvetica" panose="020B0604020202020204" pitchFamily="34" charset="0"/>
              </a:rPr>
              <a:t>Get insane pumps and focused energy! </a:t>
            </a:r>
          </a:p>
          <a:p>
            <a:r>
              <a:rPr lang="en-US" b="0" i="0" dirty="0">
                <a:solidFill>
                  <a:srgbClr val="444444"/>
                </a:solidFill>
                <a:effectLst/>
                <a:latin typeface="Helvetica" panose="020B0604020202020204" pitchFamily="34" charset="0"/>
              </a:rPr>
              <a:t>Improve nitric oxide synthesis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444444"/>
                </a:solidFill>
                <a:effectLst/>
                <a:latin typeface="Helvetica" panose="020B0604020202020204" pitchFamily="34" charset="0"/>
              </a:rPr>
              <a:t>Increase cerebral blood flow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444444"/>
                </a:solidFill>
                <a:effectLst/>
                <a:latin typeface="Helvetica" panose="020B0604020202020204" pitchFamily="34" charset="0"/>
              </a:rPr>
              <a:t>Has neuroprotective properties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444444"/>
                </a:solidFill>
                <a:effectLst/>
                <a:latin typeface="Helvetica" panose="020B0604020202020204" pitchFamily="34" charset="0"/>
              </a:rPr>
              <a:t>Increase blood flow to muscles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444444"/>
                </a:solidFill>
                <a:effectLst/>
                <a:latin typeface="Helvetica" panose="020B0604020202020204" pitchFamily="34" charset="0"/>
              </a:rPr>
              <a:t>Improves endurance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444444"/>
                </a:solidFill>
                <a:effectLst/>
                <a:latin typeface="Helvetica" panose="020B0604020202020204" pitchFamily="34" charset="0"/>
              </a:rPr>
              <a:t>Provide mind clarity</a:t>
            </a:r>
          </a:p>
          <a:p>
            <a:pPr algn="l"/>
            <a:r>
              <a:rPr lang="en-US" b="0" i="0" dirty="0">
                <a:solidFill>
                  <a:srgbClr val="444444"/>
                </a:solidFill>
                <a:effectLst/>
                <a:latin typeface="Helvetica" panose="020B0604020202020204" pitchFamily="34" charset="0"/>
              </a:rPr>
              <a:t>1,000 mg of pure Agmatine and the one/two punch of the barely legal caffeine/synephrine combo, this formula will power you through the most hardcore of workouts! </a:t>
            </a:r>
          </a:p>
          <a:p>
            <a:pPr marL="0" indent="0" algn="l">
              <a:buNone/>
            </a:pPr>
            <a:r>
              <a:rPr lang="en-US" b="1" u="sng" dirty="0">
                <a:solidFill>
                  <a:schemeClr val="accent1"/>
                </a:solidFill>
                <a:latin typeface="Open Sans" panose="020B0606030504020204" pitchFamily="34" charset="0"/>
              </a:rPr>
              <a:t>Why take Pre-workout</a:t>
            </a:r>
          </a:p>
          <a:p>
            <a:r>
              <a:rPr lang="en-US" b="1" i="0" dirty="0">
                <a:solidFill>
                  <a:srgbClr val="353535"/>
                </a:solidFill>
                <a:effectLst/>
                <a:latin typeface="Open Sans" panose="020B0606030504020204" pitchFamily="34" charset="0"/>
              </a:rPr>
              <a:t>Fight the fatigue to get you trough your workout.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i="0" dirty="0">
                <a:solidFill>
                  <a:srgbClr val="353535"/>
                </a:solidFill>
                <a:effectLst/>
                <a:latin typeface="Open Sans" panose="020B0606030504020204" pitchFamily="34" charset="0"/>
              </a:rPr>
              <a:t>Provide massive </a:t>
            </a:r>
            <a:r>
              <a:rPr lang="en-US" b="1" i="0" dirty="0">
                <a:solidFill>
                  <a:srgbClr val="353535"/>
                </a:solidFill>
                <a:effectLst/>
                <a:latin typeface="Open Sans" panose="020B0606030504020204" pitchFamily="34" charset="0"/>
              </a:rPr>
              <a:t>muscle pumps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i="0" dirty="0">
                <a:solidFill>
                  <a:srgbClr val="353535"/>
                </a:solidFill>
                <a:effectLst/>
                <a:latin typeface="Open Sans" panose="020B0606030504020204" pitchFamily="34" charset="0"/>
              </a:rPr>
              <a:t>Increases </a:t>
            </a:r>
            <a:r>
              <a:rPr lang="en-US" b="1" i="0" dirty="0">
                <a:solidFill>
                  <a:srgbClr val="353535"/>
                </a:solidFill>
                <a:effectLst/>
                <a:latin typeface="Open Sans" panose="020B0606030504020204" pitchFamily="34" charset="0"/>
              </a:rPr>
              <a:t>strength </a:t>
            </a:r>
            <a:r>
              <a:rPr lang="en-US" i="0" dirty="0">
                <a:solidFill>
                  <a:srgbClr val="353535"/>
                </a:solidFill>
                <a:effectLst/>
                <a:latin typeface="Open Sans" panose="020B0606030504020204" pitchFamily="34" charset="0"/>
              </a:rPr>
              <a:t>and</a:t>
            </a:r>
            <a:r>
              <a:rPr lang="en-US" b="1" i="0" dirty="0">
                <a:solidFill>
                  <a:srgbClr val="353535"/>
                </a:solidFill>
                <a:effectLst/>
                <a:latin typeface="Open Sans" panose="020B0606030504020204" pitchFamily="34" charset="0"/>
              </a:rPr>
              <a:t> power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i="0" dirty="0">
                <a:solidFill>
                  <a:srgbClr val="353535"/>
                </a:solidFill>
                <a:effectLst/>
                <a:latin typeface="Open Sans" panose="020B0606030504020204" pitchFamily="34" charset="0"/>
              </a:rPr>
              <a:t>Improves </a:t>
            </a:r>
            <a:r>
              <a:rPr lang="en-US" b="1" i="0" dirty="0">
                <a:solidFill>
                  <a:srgbClr val="353535"/>
                </a:solidFill>
                <a:effectLst/>
                <a:latin typeface="Open Sans" panose="020B0606030504020204" pitchFamily="34" charset="0"/>
              </a:rPr>
              <a:t>focus </a:t>
            </a:r>
            <a:r>
              <a:rPr lang="en-US" i="0" dirty="0">
                <a:solidFill>
                  <a:srgbClr val="353535"/>
                </a:solidFill>
                <a:effectLst/>
                <a:latin typeface="Open Sans" panose="020B0606030504020204" pitchFamily="34" charset="0"/>
              </a:rPr>
              <a:t>and</a:t>
            </a:r>
            <a:r>
              <a:rPr lang="en-US" b="1" i="0" dirty="0">
                <a:solidFill>
                  <a:srgbClr val="353535"/>
                </a:solidFill>
                <a:effectLst/>
                <a:latin typeface="Open Sans" panose="020B0606030504020204" pitchFamily="34" charset="0"/>
              </a:rPr>
              <a:t> energy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i="0" dirty="0">
                <a:solidFill>
                  <a:srgbClr val="353535"/>
                </a:solidFill>
                <a:effectLst/>
                <a:latin typeface="Open Sans" panose="020B0606030504020204" pitchFamily="34" charset="0"/>
              </a:rPr>
              <a:t>Provides a boost of </a:t>
            </a:r>
            <a:r>
              <a:rPr lang="en-US" b="1" i="0" dirty="0">
                <a:solidFill>
                  <a:srgbClr val="353535"/>
                </a:solidFill>
                <a:effectLst/>
                <a:latin typeface="Open Sans" panose="020B0606030504020204" pitchFamily="34" charset="0"/>
              </a:rPr>
              <a:t>endurance</a:t>
            </a:r>
          </a:p>
          <a:p>
            <a:pPr marL="0" indent="0" algn="l">
              <a:buNone/>
            </a:pPr>
            <a:r>
              <a:rPr lang="en-US" b="1" u="sng" dirty="0">
                <a:solidFill>
                  <a:schemeClr val="accent1"/>
                </a:solidFill>
                <a:latin typeface="Open Sans" panose="020B0606030504020204" pitchFamily="34" charset="0"/>
              </a:rPr>
              <a:t>When to take Flashbang</a:t>
            </a:r>
          </a:p>
          <a:p>
            <a:r>
              <a:rPr lang="en-US" dirty="0">
                <a:solidFill>
                  <a:srgbClr val="353535"/>
                </a:solidFill>
                <a:latin typeface="Open Sans" panose="020B0606030504020204" pitchFamily="34" charset="0"/>
              </a:rPr>
              <a:t>1 pill, 20-30 minutes before a workout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n-US" b="1" i="0" dirty="0">
              <a:solidFill>
                <a:srgbClr val="353535"/>
              </a:solidFill>
              <a:effectLst/>
              <a:latin typeface="Open Sans" panose="020B0606030504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en-US" b="0" i="0" dirty="0">
              <a:solidFill>
                <a:srgbClr val="353535"/>
              </a:solidFill>
              <a:effectLst/>
              <a:latin typeface="Open Sans" panose="020B0606030504020204" pitchFamily="34" charset="0"/>
            </a:endParaRPr>
          </a:p>
          <a:p>
            <a:endParaRPr lang="fr-C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F12F33-6ED4-C416-9915-45DB97076C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30514"/>
            <a:ext cx="4281715" cy="4281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4372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31A55339-9973-490F-135E-DFD2C7299B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3614" y="152400"/>
            <a:ext cx="6274904" cy="6274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EC7081-3DA4-CA2D-4BFF-AE8B0DC3B5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2974" y="275772"/>
            <a:ext cx="7474225" cy="6429828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en-US" sz="3000" b="1" i="1" dirty="0">
                <a:solidFill>
                  <a:schemeClr val="accent1"/>
                </a:solidFill>
                <a:effectLst/>
                <a:latin typeface="Open Sans" panose="020B0606030504020204" pitchFamily="34" charset="0"/>
              </a:rPr>
              <a:t>Awaken Your Superhuman Performance</a:t>
            </a:r>
          </a:p>
          <a:p>
            <a:pPr algn="l"/>
            <a:r>
              <a:rPr lang="en-US" sz="2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C4® pre-workout is the fastest-growing energy drink brand</a:t>
            </a:r>
          </a:p>
          <a:p>
            <a:pPr algn="l"/>
            <a:r>
              <a:rPr lang="en-US" sz="2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Packed clinically studied, premium ingredients to support muscular endurance, hydration, and physical performance for sugar-free energy you can feel.</a:t>
            </a:r>
          </a:p>
          <a:p>
            <a:pPr algn="l"/>
            <a:r>
              <a:rPr lang="en-US" sz="2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Powered by Caffeine, Arginine, Taurine, and other key ingredients that support explosive energy, alertness, and performance </a:t>
            </a:r>
          </a:p>
          <a:p>
            <a:pPr algn="l"/>
            <a:r>
              <a:rPr lang="en-US" sz="2400" dirty="0">
                <a:solidFill>
                  <a:srgbClr val="000000"/>
                </a:solidFill>
                <a:latin typeface="Open Sans" panose="020B0606030504020204" pitchFamily="34" charset="0"/>
              </a:rPr>
              <a:t>z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ero sugar, sodium, carbs, and calories, </a:t>
            </a:r>
          </a:p>
          <a:p>
            <a:pPr marL="0" indent="0" algn="l">
              <a:buNone/>
            </a:pPr>
            <a:endParaRPr lang="en-US" b="1" i="0" u="sng" dirty="0">
              <a:solidFill>
                <a:schemeClr val="accent1"/>
              </a:solidFill>
              <a:effectLst/>
              <a:latin typeface="arial" panose="020B0604020202020204" pitchFamily="34" charset="0"/>
            </a:endParaRPr>
          </a:p>
          <a:p>
            <a:pPr marL="0" indent="0" algn="l">
              <a:buNone/>
            </a:pPr>
            <a:r>
              <a:rPr lang="en-US" b="1" i="0" u="sng" dirty="0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When to take C4</a:t>
            </a:r>
          </a:p>
          <a:p>
            <a:r>
              <a:rPr lang="en-US" sz="24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25-30 min before workout</a:t>
            </a:r>
            <a:endParaRPr lang="fr-CA" sz="2400" dirty="0"/>
          </a:p>
        </p:txBody>
      </p:sp>
    </p:spTree>
    <p:extLst>
      <p:ext uri="{BB962C8B-B14F-4D97-AF65-F5344CB8AC3E}">
        <p14:creationId xmlns:p14="http://schemas.microsoft.com/office/powerpoint/2010/main" val="18609511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EC7081-3DA4-CA2D-4BFF-AE8B0DC3B5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2974" y="275772"/>
            <a:ext cx="7474225" cy="6429828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fr-CA" sz="3600" b="0" i="0" dirty="0">
                <a:solidFill>
                  <a:schemeClr val="accent1"/>
                </a:solidFill>
                <a:effectLst/>
                <a:latin typeface="Roboto" panose="020B0604020202020204" pitchFamily="2" charset="0"/>
              </a:rPr>
              <a:t>BANG</a:t>
            </a:r>
            <a:r>
              <a:rPr lang="fr-CA" sz="3600" b="0" i="0" baseline="30000" dirty="0">
                <a:solidFill>
                  <a:schemeClr val="accent1"/>
                </a:solidFill>
                <a:effectLst/>
                <a:latin typeface="Roboto" panose="020B0604020202020204" pitchFamily="2" charset="0"/>
              </a:rPr>
              <a:t>®</a:t>
            </a:r>
            <a:r>
              <a:rPr lang="fr-CA" sz="3600" b="0" i="0" dirty="0">
                <a:solidFill>
                  <a:schemeClr val="accent1"/>
                </a:solidFill>
                <a:effectLst/>
                <a:latin typeface="Roboto" panose="020B0604020202020204" pitchFamily="2" charset="0"/>
              </a:rPr>
              <a:t> Energy drinks </a:t>
            </a:r>
          </a:p>
          <a:p>
            <a:r>
              <a:rPr lang="fr-CA" sz="2000" b="0" i="0" dirty="0">
                <a:solidFill>
                  <a:srgbClr val="212529"/>
                </a:solidFill>
                <a:effectLst/>
                <a:latin typeface="Roboto" panose="020B0604020202020204" pitchFamily="2" charset="0"/>
              </a:rPr>
              <a:t>Not </a:t>
            </a:r>
            <a:r>
              <a:rPr lang="fr-CA" sz="2000" b="0" i="0" dirty="0" err="1">
                <a:solidFill>
                  <a:srgbClr val="212529"/>
                </a:solidFill>
                <a:effectLst/>
                <a:latin typeface="Roboto" panose="020B0604020202020204" pitchFamily="2" charset="0"/>
              </a:rPr>
              <a:t>your</a:t>
            </a:r>
            <a:r>
              <a:rPr lang="fr-CA" sz="2000" b="0" i="0" dirty="0">
                <a:solidFill>
                  <a:srgbClr val="212529"/>
                </a:solidFill>
                <a:effectLst/>
                <a:latin typeface="Roboto" panose="020B0604020202020204" pitchFamily="2" charset="0"/>
              </a:rPr>
              <a:t> </a:t>
            </a:r>
            <a:r>
              <a:rPr lang="fr-CA" sz="2000" b="0" i="0" dirty="0" err="1">
                <a:solidFill>
                  <a:srgbClr val="212529"/>
                </a:solidFill>
                <a:effectLst/>
                <a:latin typeface="Roboto" panose="020B0604020202020204" pitchFamily="2" charset="0"/>
              </a:rPr>
              <a:t>stereotypical</a:t>
            </a:r>
            <a:r>
              <a:rPr lang="fr-CA" sz="2000" b="0" i="0" dirty="0">
                <a:solidFill>
                  <a:srgbClr val="212529"/>
                </a:solidFill>
                <a:effectLst/>
                <a:latin typeface="Roboto" panose="020B0604020202020204" pitchFamily="2" charset="0"/>
              </a:rPr>
              <a:t> high </a:t>
            </a:r>
            <a:r>
              <a:rPr lang="fr-CA" sz="2000" b="0" i="0" dirty="0" err="1">
                <a:solidFill>
                  <a:srgbClr val="212529"/>
                </a:solidFill>
                <a:effectLst/>
                <a:latin typeface="Roboto" panose="020B0604020202020204" pitchFamily="2" charset="0"/>
              </a:rPr>
              <a:t>sugar</a:t>
            </a:r>
            <a:r>
              <a:rPr lang="fr-CA" sz="2000" b="0" i="0" dirty="0">
                <a:solidFill>
                  <a:srgbClr val="212529"/>
                </a:solidFill>
                <a:effectLst/>
                <a:latin typeface="Roboto" panose="020B0604020202020204" pitchFamily="2" charset="0"/>
              </a:rPr>
              <a:t>, life-</a:t>
            </a:r>
            <a:r>
              <a:rPr lang="fr-CA" sz="2000" b="0" i="0" dirty="0" err="1">
                <a:solidFill>
                  <a:srgbClr val="212529"/>
                </a:solidFill>
                <a:effectLst/>
                <a:latin typeface="Roboto" panose="020B0604020202020204" pitchFamily="2" charset="0"/>
              </a:rPr>
              <a:t>sucking</a:t>
            </a:r>
            <a:r>
              <a:rPr lang="fr-CA" sz="2000" b="0" i="0" dirty="0">
                <a:solidFill>
                  <a:srgbClr val="212529"/>
                </a:solidFill>
                <a:effectLst/>
                <a:latin typeface="Roboto" panose="020B0604020202020204" pitchFamily="2" charset="0"/>
              </a:rPr>
              <a:t> soda </a:t>
            </a:r>
            <a:r>
              <a:rPr lang="fr-CA" sz="2000" b="0" i="0" dirty="0" err="1">
                <a:solidFill>
                  <a:srgbClr val="212529"/>
                </a:solidFill>
                <a:effectLst/>
                <a:latin typeface="Roboto" panose="020B0604020202020204" pitchFamily="2" charset="0"/>
              </a:rPr>
              <a:t>masquerading</a:t>
            </a:r>
            <a:r>
              <a:rPr lang="fr-CA" sz="2000" b="0" i="0" dirty="0">
                <a:solidFill>
                  <a:srgbClr val="212529"/>
                </a:solidFill>
                <a:effectLst/>
                <a:latin typeface="Roboto" panose="020B0604020202020204" pitchFamily="2" charset="0"/>
              </a:rPr>
              <a:t> as an </a:t>
            </a:r>
            <a:r>
              <a:rPr lang="fr-CA" sz="2000" b="0" i="0" dirty="0" err="1">
                <a:solidFill>
                  <a:srgbClr val="212529"/>
                </a:solidFill>
                <a:effectLst/>
                <a:latin typeface="Roboto" panose="020B0604020202020204" pitchFamily="2" charset="0"/>
              </a:rPr>
              <a:t>energy</a:t>
            </a:r>
            <a:r>
              <a:rPr lang="fr-CA" sz="2000" b="0" i="0" dirty="0">
                <a:solidFill>
                  <a:srgbClr val="212529"/>
                </a:solidFill>
                <a:effectLst/>
                <a:latin typeface="Roboto" panose="020B0604020202020204" pitchFamily="2" charset="0"/>
              </a:rPr>
              <a:t> drink! </a:t>
            </a:r>
          </a:p>
          <a:p>
            <a:r>
              <a:rPr lang="fr-CA" sz="2000" b="0" i="0" dirty="0">
                <a:solidFill>
                  <a:srgbClr val="212529"/>
                </a:solidFill>
                <a:effectLst/>
                <a:latin typeface="Roboto" panose="020B0604020202020204" pitchFamily="2" charset="0"/>
              </a:rPr>
              <a:t>High </a:t>
            </a:r>
            <a:r>
              <a:rPr lang="fr-CA" sz="2000" b="0" i="0" dirty="0" err="1">
                <a:solidFill>
                  <a:srgbClr val="212529"/>
                </a:solidFill>
                <a:effectLst/>
                <a:latin typeface="Roboto" panose="020B0604020202020204" pitchFamily="2" charset="0"/>
              </a:rPr>
              <a:t>sugar</a:t>
            </a:r>
            <a:r>
              <a:rPr lang="fr-CA" sz="2000" b="0" i="0" dirty="0">
                <a:solidFill>
                  <a:srgbClr val="212529"/>
                </a:solidFill>
                <a:effectLst/>
                <a:latin typeface="Roboto" panose="020B0604020202020204" pitchFamily="2" charset="0"/>
              </a:rPr>
              <a:t> drinks spike </a:t>
            </a:r>
            <a:r>
              <a:rPr lang="fr-CA" sz="2000" b="0" i="0" dirty="0" err="1">
                <a:solidFill>
                  <a:srgbClr val="212529"/>
                </a:solidFill>
                <a:effectLst/>
                <a:latin typeface="Roboto" panose="020B0604020202020204" pitchFamily="2" charset="0"/>
              </a:rPr>
              <a:t>blood</a:t>
            </a:r>
            <a:r>
              <a:rPr lang="fr-CA" sz="2000" b="0" i="0" dirty="0">
                <a:solidFill>
                  <a:srgbClr val="212529"/>
                </a:solidFill>
                <a:effectLst/>
                <a:latin typeface="Roboto" panose="020B0604020202020204" pitchFamily="2" charset="0"/>
              </a:rPr>
              <a:t> </a:t>
            </a:r>
            <a:r>
              <a:rPr lang="fr-CA" sz="2000" b="0" i="0" dirty="0" err="1">
                <a:solidFill>
                  <a:srgbClr val="212529"/>
                </a:solidFill>
                <a:effectLst/>
                <a:latin typeface="Roboto" panose="020B0604020202020204" pitchFamily="2" charset="0"/>
              </a:rPr>
              <a:t>sugar</a:t>
            </a:r>
            <a:r>
              <a:rPr lang="fr-CA" sz="2000" b="0" i="0" dirty="0">
                <a:solidFill>
                  <a:srgbClr val="212529"/>
                </a:solidFill>
                <a:effectLst/>
                <a:latin typeface="Roboto" panose="020B0604020202020204" pitchFamily="2" charset="0"/>
              </a:rPr>
              <a:t> </a:t>
            </a:r>
            <a:r>
              <a:rPr lang="fr-CA" sz="2000" b="0" i="0" dirty="0" err="1">
                <a:solidFill>
                  <a:srgbClr val="212529"/>
                </a:solidFill>
                <a:effectLst/>
                <a:latin typeface="Roboto" panose="020B0604020202020204" pitchFamily="2" charset="0"/>
              </a:rPr>
              <a:t>producing</a:t>
            </a:r>
            <a:r>
              <a:rPr lang="fr-CA" sz="2000" b="0" i="0" dirty="0">
                <a:solidFill>
                  <a:srgbClr val="212529"/>
                </a:solidFill>
                <a:effectLst/>
                <a:latin typeface="Roboto" panose="020B0604020202020204" pitchFamily="2" charset="0"/>
              </a:rPr>
              <a:t> </a:t>
            </a:r>
            <a:r>
              <a:rPr lang="fr-CA" sz="2000" b="0" i="0" dirty="0" err="1">
                <a:solidFill>
                  <a:srgbClr val="212529"/>
                </a:solidFill>
                <a:effectLst/>
                <a:latin typeface="Roboto" panose="020B0604020202020204" pitchFamily="2" charset="0"/>
              </a:rPr>
              <a:t>metabolic</a:t>
            </a:r>
            <a:r>
              <a:rPr lang="fr-CA" sz="2000" b="0" i="0" dirty="0">
                <a:solidFill>
                  <a:srgbClr val="212529"/>
                </a:solidFill>
                <a:effectLst/>
                <a:latin typeface="Roboto" panose="020B0604020202020204" pitchFamily="2" charset="0"/>
              </a:rPr>
              <a:t> </a:t>
            </a:r>
            <a:r>
              <a:rPr lang="fr-CA" sz="2000" b="0" i="0" dirty="0" err="1">
                <a:solidFill>
                  <a:srgbClr val="212529"/>
                </a:solidFill>
                <a:effectLst/>
                <a:latin typeface="Roboto" panose="020B0604020202020204" pitchFamily="2" charset="0"/>
              </a:rPr>
              <a:t>mayhem</a:t>
            </a:r>
            <a:r>
              <a:rPr lang="fr-CA" sz="2000" b="0" i="0" dirty="0">
                <a:solidFill>
                  <a:srgbClr val="212529"/>
                </a:solidFill>
                <a:effectLst/>
                <a:latin typeface="Roboto" panose="020B0604020202020204" pitchFamily="2" charset="0"/>
              </a:rPr>
              <a:t> </a:t>
            </a:r>
            <a:r>
              <a:rPr lang="fr-CA" sz="2000" b="0" i="0" dirty="0" err="1">
                <a:solidFill>
                  <a:srgbClr val="212529"/>
                </a:solidFill>
                <a:effectLst/>
                <a:latin typeface="Roboto" panose="020B0604020202020204" pitchFamily="2" charset="0"/>
              </a:rPr>
              <a:t>causing</a:t>
            </a:r>
            <a:r>
              <a:rPr lang="fr-CA" sz="2000" b="0" i="0" dirty="0">
                <a:solidFill>
                  <a:srgbClr val="212529"/>
                </a:solidFill>
                <a:effectLst/>
                <a:latin typeface="Roboto" panose="020B0604020202020204" pitchFamily="2" charset="0"/>
              </a:rPr>
              <a:t> </a:t>
            </a:r>
            <a:r>
              <a:rPr lang="fr-CA" sz="2000" b="0" i="0" dirty="0" err="1">
                <a:solidFill>
                  <a:srgbClr val="212529"/>
                </a:solidFill>
                <a:effectLst/>
                <a:latin typeface="Roboto" panose="020B0604020202020204" pitchFamily="2" charset="0"/>
              </a:rPr>
              <a:t>you</a:t>
            </a:r>
            <a:r>
              <a:rPr lang="fr-CA" sz="2000" b="0" i="0" dirty="0">
                <a:solidFill>
                  <a:srgbClr val="212529"/>
                </a:solidFill>
                <a:effectLst/>
                <a:latin typeface="Roboto" panose="020B0604020202020204" pitchFamily="2" charset="0"/>
              </a:rPr>
              <a:t> to crash harder </a:t>
            </a:r>
            <a:r>
              <a:rPr lang="fr-CA" sz="2000" b="0" i="0" dirty="0" err="1">
                <a:solidFill>
                  <a:srgbClr val="212529"/>
                </a:solidFill>
                <a:effectLst/>
                <a:latin typeface="Roboto" panose="020B0604020202020204" pitchFamily="2" charset="0"/>
              </a:rPr>
              <a:t>than</a:t>
            </a:r>
            <a:r>
              <a:rPr lang="fr-CA" sz="2000" b="0" i="0" dirty="0">
                <a:solidFill>
                  <a:srgbClr val="212529"/>
                </a:solidFill>
                <a:effectLst/>
                <a:latin typeface="Roboto" panose="020B0604020202020204" pitchFamily="2" charset="0"/>
              </a:rPr>
              <a:t> a test </a:t>
            </a:r>
            <a:r>
              <a:rPr lang="fr-CA" sz="2000" b="0" i="0" dirty="0" err="1">
                <a:solidFill>
                  <a:srgbClr val="212529"/>
                </a:solidFill>
                <a:effectLst/>
                <a:latin typeface="Roboto" panose="020B0604020202020204" pitchFamily="2" charset="0"/>
              </a:rPr>
              <a:t>dummy</a:t>
            </a:r>
            <a:r>
              <a:rPr lang="fr-CA" sz="2000" b="0" i="0" dirty="0">
                <a:solidFill>
                  <a:srgbClr val="212529"/>
                </a:solidFill>
                <a:effectLst/>
                <a:latin typeface="Roboto" panose="020B0604020202020204" pitchFamily="2" charset="0"/>
              </a:rPr>
              <a:t> </a:t>
            </a:r>
            <a:r>
              <a:rPr lang="fr-CA" sz="2000" b="0" i="0" dirty="0" err="1">
                <a:solidFill>
                  <a:srgbClr val="212529"/>
                </a:solidFill>
                <a:effectLst/>
                <a:latin typeface="Roboto" panose="020B0604020202020204" pitchFamily="2" charset="0"/>
              </a:rPr>
              <a:t>into</a:t>
            </a:r>
            <a:r>
              <a:rPr lang="fr-CA" sz="2000" b="0" i="0" dirty="0">
                <a:solidFill>
                  <a:srgbClr val="212529"/>
                </a:solidFill>
                <a:effectLst/>
                <a:latin typeface="Roboto" panose="020B0604020202020204" pitchFamily="2" charset="0"/>
              </a:rPr>
              <a:t> a brick </a:t>
            </a:r>
            <a:r>
              <a:rPr lang="fr-CA" sz="2000" b="0" i="0" dirty="0" err="1">
                <a:solidFill>
                  <a:srgbClr val="212529"/>
                </a:solidFill>
                <a:effectLst/>
                <a:latin typeface="Roboto" panose="020B0604020202020204" pitchFamily="2" charset="0"/>
              </a:rPr>
              <a:t>wall</a:t>
            </a:r>
            <a:r>
              <a:rPr lang="fr-CA" sz="2000" b="0" i="0" dirty="0">
                <a:solidFill>
                  <a:srgbClr val="212529"/>
                </a:solidFill>
                <a:effectLst/>
                <a:latin typeface="Roboto" panose="020B0604020202020204" pitchFamily="2" charset="0"/>
              </a:rPr>
              <a:t>. </a:t>
            </a:r>
          </a:p>
          <a:p>
            <a:r>
              <a:rPr lang="fr-CA" sz="2000" b="0" i="0" dirty="0">
                <a:solidFill>
                  <a:srgbClr val="212529"/>
                </a:solidFill>
                <a:effectLst/>
                <a:latin typeface="Roboto" panose="020B0604020202020204" pitchFamily="2" charset="0"/>
              </a:rPr>
              <a:t>Power up </a:t>
            </a:r>
            <a:r>
              <a:rPr lang="fr-CA" sz="2000" b="0" i="0" dirty="0" err="1">
                <a:solidFill>
                  <a:srgbClr val="212529"/>
                </a:solidFill>
                <a:effectLst/>
                <a:latin typeface="Roboto" panose="020B0604020202020204" pitchFamily="2" charset="0"/>
              </a:rPr>
              <a:t>with</a:t>
            </a:r>
            <a:r>
              <a:rPr lang="fr-CA" sz="2000" b="0" i="0" dirty="0">
                <a:solidFill>
                  <a:srgbClr val="212529"/>
                </a:solidFill>
                <a:effectLst/>
                <a:latin typeface="Roboto" panose="020B0604020202020204" pitchFamily="2" charset="0"/>
              </a:rPr>
              <a:t> BANG</a:t>
            </a:r>
            <a:r>
              <a:rPr lang="fr-CA" sz="2000" b="0" i="0" baseline="30000" dirty="0">
                <a:solidFill>
                  <a:srgbClr val="212529"/>
                </a:solidFill>
                <a:effectLst/>
                <a:latin typeface="Roboto" panose="020B0604020202020204" pitchFamily="2" charset="0"/>
              </a:rPr>
              <a:t>®</a:t>
            </a:r>
            <a:r>
              <a:rPr lang="fr-CA" sz="2000" b="0" i="0" dirty="0">
                <a:solidFill>
                  <a:srgbClr val="212529"/>
                </a:solidFill>
                <a:effectLst/>
                <a:latin typeface="Roboto" panose="020B0604020202020204" pitchFamily="2" charset="0"/>
              </a:rPr>
              <a:t> Energy </a:t>
            </a:r>
            <a:r>
              <a:rPr lang="fr-CA" sz="2000" b="0" i="0" dirty="0" err="1">
                <a:solidFill>
                  <a:srgbClr val="212529"/>
                </a:solidFill>
                <a:effectLst/>
                <a:latin typeface="Roboto" panose="020B0604020202020204" pitchFamily="2" charset="0"/>
              </a:rPr>
              <a:t>Drink’s</a:t>
            </a:r>
            <a:r>
              <a:rPr lang="fr-CA" sz="2000" b="0" i="0" dirty="0">
                <a:solidFill>
                  <a:srgbClr val="212529"/>
                </a:solidFill>
                <a:effectLst/>
                <a:latin typeface="Roboto" panose="020B0604020202020204" pitchFamily="2" charset="0"/>
              </a:rPr>
              <a:t> </a:t>
            </a:r>
            <a:r>
              <a:rPr lang="fr-CA" sz="2000" b="0" i="0" dirty="0" err="1">
                <a:solidFill>
                  <a:srgbClr val="212529"/>
                </a:solidFill>
                <a:effectLst/>
                <a:latin typeface="Roboto" panose="020B0604020202020204" pitchFamily="2" charset="0"/>
              </a:rPr>
              <a:t>potent</a:t>
            </a:r>
            <a:r>
              <a:rPr lang="fr-CA" sz="2000" b="0" i="0" dirty="0">
                <a:solidFill>
                  <a:srgbClr val="212529"/>
                </a:solidFill>
                <a:effectLst/>
                <a:latin typeface="Roboto" panose="020B0604020202020204" pitchFamily="2" charset="0"/>
              </a:rPr>
              <a:t> </a:t>
            </a:r>
            <a:r>
              <a:rPr lang="fr-CA" sz="2000" b="0" i="0" dirty="0" err="1">
                <a:solidFill>
                  <a:srgbClr val="212529"/>
                </a:solidFill>
                <a:effectLst/>
                <a:latin typeface="Roboto" panose="020B0604020202020204" pitchFamily="2" charset="0"/>
              </a:rPr>
              <a:t>brain</a:t>
            </a:r>
            <a:r>
              <a:rPr lang="fr-CA" sz="2000" b="0" i="0" dirty="0">
                <a:solidFill>
                  <a:srgbClr val="212529"/>
                </a:solidFill>
                <a:effectLst/>
                <a:latin typeface="Roboto" panose="020B0604020202020204" pitchFamily="2" charset="0"/>
              </a:rPr>
              <a:t> &amp; body-</a:t>
            </a:r>
            <a:r>
              <a:rPr lang="fr-CA" sz="2000" b="0" i="0" dirty="0" err="1">
                <a:solidFill>
                  <a:srgbClr val="212529"/>
                </a:solidFill>
                <a:effectLst/>
                <a:latin typeface="Roboto" panose="020B0604020202020204" pitchFamily="2" charset="0"/>
              </a:rPr>
              <a:t>rocking</a:t>
            </a:r>
            <a:r>
              <a:rPr lang="fr-CA" sz="2000" b="0" i="0" dirty="0">
                <a:solidFill>
                  <a:srgbClr val="212529"/>
                </a:solidFill>
                <a:effectLst/>
                <a:latin typeface="Roboto" panose="020B0604020202020204" pitchFamily="2" charset="0"/>
              </a:rPr>
              <a:t> fuel: </a:t>
            </a:r>
          </a:p>
          <a:p>
            <a:r>
              <a:rPr lang="fr-CA" sz="2000" b="0" i="0" dirty="0" err="1">
                <a:solidFill>
                  <a:srgbClr val="212529"/>
                </a:solidFill>
                <a:effectLst/>
                <a:latin typeface="Roboto" panose="020B0604020202020204" pitchFamily="2" charset="0"/>
              </a:rPr>
              <a:t>Caffeine</a:t>
            </a:r>
            <a:r>
              <a:rPr lang="fr-CA" sz="2000" b="0" i="0" dirty="0">
                <a:solidFill>
                  <a:srgbClr val="212529"/>
                </a:solidFill>
                <a:effectLst/>
                <a:latin typeface="Roboto" panose="020B0604020202020204" pitchFamily="2" charset="0"/>
              </a:rPr>
              <a:t> &amp; </a:t>
            </a:r>
            <a:r>
              <a:rPr lang="fr-CA" sz="2000" b="0" i="0" dirty="0" err="1">
                <a:solidFill>
                  <a:srgbClr val="212529"/>
                </a:solidFill>
                <a:effectLst/>
                <a:latin typeface="Roboto" panose="020B0604020202020204" pitchFamily="2" charset="0"/>
              </a:rPr>
              <a:t>BCAAs</a:t>
            </a:r>
            <a:r>
              <a:rPr lang="fr-CA" sz="2000" b="0" i="0" dirty="0">
                <a:solidFill>
                  <a:srgbClr val="212529"/>
                </a:solidFill>
                <a:effectLst/>
                <a:latin typeface="Roboto" panose="020B0604020202020204" pitchFamily="2" charset="0"/>
              </a:rPr>
              <a:t> (</a:t>
            </a:r>
            <a:r>
              <a:rPr lang="fr-CA" sz="2000" b="0" i="0" dirty="0" err="1">
                <a:solidFill>
                  <a:srgbClr val="212529"/>
                </a:solidFill>
                <a:effectLst/>
                <a:latin typeface="Roboto" panose="020B0604020202020204" pitchFamily="2" charset="0"/>
              </a:rPr>
              <a:t>Branched</a:t>
            </a:r>
            <a:r>
              <a:rPr lang="fr-CA" sz="2000" b="0" i="0" dirty="0">
                <a:solidFill>
                  <a:srgbClr val="212529"/>
                </a:solidFill>
                <a:effectLst/>
                <a:latin typeface="Roboto" panose="020B0604020202020204" pitchFamily="2" charset="0"/>
              </a:rPr>
              <a:t> Chain </a:t>
            </a:r>
            <a:r>
              <a:rPr lang="fr-CA" sz="2000" b="0" i="0" dirty="0" err="1">
                <a:solidFill>
                  <a:srgbClr val="212529"/>
                </a:solidFill>
                <a:effectLst/>
                <a:latin typeface="Roboto" panose="020B0604020202020204" pitchFamily="2" charset="0"/>
              </a:rPr>
              <a:t>Amino</a:t>
            </a:r>
            <a:r>
              <a:rPr lang="fr-CA" sz="2000" b="0" i="0" dirty="0">
                <a:solidFill>
                  <a:srgbClr val="212529"/>
                </a:solidFill>
                <a:effectLst/>
                <a:latin typeface="Roboto" panose="020B0604020202020204" pitchFamily="2" charset="0"/>
              </a:rPr>
              <a:t> Acids).*</a:t>
            </a:r>
            <a:endParaRPr lang="fr-CA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E17A01-5312-939F-3BA2-56BCF55C59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824" y="275772"/>
            <a:ext cx="2807335" cy="6086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8762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42E3D3B0-8F48-E3FA-CFE7-86448D68C6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6689" y="4357139"/>
            <a:ext cx="1869577" cy="186957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968D7C7-EDD4-B9C7-3426-DD1237A0FC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0134" y="1144560"/>
            <a:ext cx="2266549" cy="22665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D8F208B-1E54-E8F1-5CD4-F745A01DAA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609" y="173210"/>
            <a:ext cx="10515600" cy="1325563"/>
          </a:xfrm>
        </p:spPr>
        <p:txBody>
          <a:bodyPr/>
          <a:lstStyle/>
          <a:p>
            <a:r>
              <a:rPr lang="fr-CA" b="1" dirty="0">
                <a:solidFill>
                  <a:srgbClr val="C00000"/>
                </a:solidFill>
              </a:rPr>
              <a:t>Guide des suppléments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55F2C0-3FC7-B2DC-D133-BBDDF685B8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933" y="1949956"/>
            <a:ext cx="2496218" cy="4570114"/>
          </a:xfrm>
        </p:spPr>
        <p:txBody>
          <a:bodyPr>
            <a:normAutofit/>
          </a:bodyPr>
          <a:lstStyle/>
          <a:p>
            <a:pPr lvl="1"/>
            <a:r>
              <a:rPr lang="fr-CA" dirty="0"/>
              <a:t>25 g </a:t>
            </a:r>
            <a:r>
              <a:rPr lang="fr-CA" dirty="0" err="1"/>
              <a:t>prot</a:t>
            </a:r>
            <a:r>
              <a:rPr lang="fr-CA" dirty="0"/>
              <a:t>. Sans gluten</a:t>
            </a:r>
          </a:p>
          <a:p>
            <a:pPr lvl="1"/>
            <a:endParaRPr lang="fr-CA" dirty="0"/>
          </a:p>
          <a:p>
            <a:pPr lvl="1"/>
            <a:endParaRPr lang="fr-CA" dirty="0"/>
          </a:p>
          <a:p>
            <a:pPr lvl="1"/>
            <a:r>
              <a:rPr lang="fr-CA" dirty="0"/>
              <a:t>16-21 g </a:t>
            </a:r>
            <a:r>
              <a:rPr lang="fr-CA" dirty="0" err="1"/>
              <a:t>prot</a:t>
            </a:r>
            <a:endParaRPr lang="fr-CA" dirty="0"/>
          </a:p>
          <a:p>
            <a:pPr lvl="1"/>
            <a:endParaRPr lang="fr-CA" dirty="0"/>
          </a:p>
          <a:p>
            <a:pPr lvl="1"/>
            <a:endParaRPr lang="fr-CA" dirty="0"/>
          </a:p>
          <a:p>
            <a:pPr lvl="1"/>
            <a:r>
              <a:rPr lang="fr-CA" dirty="0"/>
              <a:t>11-16 g</a:t>
            </a:r>
            <a:endParaRPr lang="fr-CA" sz="2000" dirty="0"/>
          </a:p>
          <a:p>
            <a:pPr marL="0" indent="0">
              <a:buNone/>
            </a:pPr>
            <a:endParaRPr lang="fr-CA" dirty="0"/>
          </a:p>
          <a:p>
            <a:pPr lvl="1"/>
            <a:endParaRPr lang="fr-CA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00C7B0D-0F46-9759-B9B0-16C8AAC762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576" y="66345"/>
            <a:ext cx="2169504" cy="148439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64ECB67-7D25-B8B4-64DA-FB35ED186387}"/>
              </a:ext>
            </a:extLst>
          </p:cNvPr>
          <p:cNvSpPr txBox="1"/>
          <p:nvPr/>
        </p:nvSpPr>
        <p:spPr>
          <a:xfrm>
            <a:off x="1181184" y="1069946"/>
            <a:ext cx="49798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600" b="1" dirty="0">
                <a:solidFill>
                  <a:schemeClr val="accent1"/>
                </a:solidFill>
              </a:rPr>
              <a:t>Collations protéinées</a:t>
            </a:r>
          </a:p>
          <a:p>
            <a:endParaRPr lang="fr-CA" dirty="0"/>
          </a:p>
        </p:txBody>
      </p:sp>
      <p:sp>
        <p:nvSpPr>
          <p:cNvPr id="19" name="AutoShape 4" descr="Bang Energy Drinks Assorted – Crisp Cafe &amp; Gifts">
            <a:extLst>
              <a:ext uri="{FF2B5EF4-FFF2-40B4-BE49-F238E27FC236}">
                <a16:creationId xmlns:a16="http://schemas.microsoft.com/office/drawing/2014/main" id="{9CA1FB8F-956E-1561-F205-AC9F39458FE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D61CB77F-05EC-BF18-BA78-7C4F3A8787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9786" y="4624667"/>
            <a:ext cx="1515511" cy="1136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A193A2E-2C26-F400-7513-907A09A2C0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34764" y="2880175"/>
            <a:ext cx="1133205" cy="151288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A18648C-E8F1-4317-3A78-D1E43BFEB6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3023657" y="4943467"/>
            <a:ext cx="1688623" cy="64408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2E39258-44AC-D0DE-C0E8-F4E5F6CF27E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18472" y="2853868"/>
            <a:ext cx="1252220" cy="145506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E83DA5D-E85B-DD75-4C08-9FE7D6B78D6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60155" y="2891254"/>
            <a:ext cx="1133205" cy="144664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8CFA7BE-8ED4-1AAF-31E2-CD52296A14B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33644" y="2850038"/>
            <a:ext cx="1252220" cy="162052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0F7AC36-5D71-FC46-CEED-312B8240997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72871" y="2897120"/>
            <a:ext cx="1573438" cy="1573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6183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579B796-239B-CAB5-2484-8B49AC22D9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7130" y="437322"/>
            <a:ext cx="5986670" cy="5739641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fr-CA" sz="3600" b="1" i="0" dirty="0">
                <a:solidFill>
                  <a:schemeClr val="accent1"/>
                </a:solidFill>
                <a:effectLst/>
                <a:latin typeface="Jockey One"/>
              </a:rPr>
              <a:t>Muscle Mac </a:t>
            </a:r>
            <a:r>
              <a:rPr lang="fr-CA" sz="3600" b="1" i="0" dirty="0" err="1">
                <a:solidFill>
                  <a:schemeClr val="accent1"/>
                </a:solidFill>
                <a:effectLst/>
                <a:latin typeface="Jockey One"/>
              </a:rPr>
              <a:t>Shells</a:t>
            </a:r>
            <a:r>
              <a:rPr lang="fr-CA" sz="3600" b="1" i="0" dirty="0">
                <a:solidFill>
                  <a:schemeClr val="accent1"/>
                </a:solidFill>
                <a:effectLst/>
                <a:latin typeface="Jockey One"/>
              </a:rPr>
              <a:t> &amp; </a:t>
            </a:r>
            <a:r>
              <a:rPr lang="fr-CA" sz="3600" b="1" i="0" dirty="0" err="1">
                <a:solidFill>
                  <a:schemeClr val="accent1"/>
                </a:solidFill>
                <a:effectLst/>
                <a:latin typeface="Jockey One"/>
              </a:rPr>
              <a:t>Cheese</a:t>
            </a:r>
            <a:endParaRPr lang="fr-CA" sz="3600" b="1" i="0" dirty="0">
              <a:solidFill>
                <a:schemeClr val="accent1"/>
              </a:solidFill>
              <a:effectLst/>
              <a:latin typeface="Jockey One"/>
            </a:endParaRPr>
          </a:p>
          <a:p>
            <a:r>
              <a:rPr lang="fr-CA" dirty="0" err="1">
                <a:solidFill>
                  <a:srgbClr val="353535"/>
                </a:solidFill>
                <a:latin typeface="Jockey One"/>
              </a:rPr>
              <a:t>S</a:t>
            </a:r>
            <a:r>
              <a:rPr lang="fr-CA" b="0" i="0" dirty="0" err="1">
                <a:solidFill>
                  <a:srgbClr val="353535"/>
                </a:solidFill>
                <a:effectLst/>
                <a:latin typeface="Jockey One"/>
              </a:rPr>
              <a:t>mooth</a:t>
            </a:r>
            <a:r>
              <a:rPr lang="fr-CA" b="0" i="0" dirty="0">
                <a:solidFill>
                  <a:srgbClr val="353535"/>
                </a:solidFill>
                <a:effectLst/>
                <a:latin typeface="Jockey One"/>
              </a:rPr>
              <a:t> &amp; </a:t>
            </a:r>
            <a:r>
              <a:rPr lang="fr-CA" b="0" i="0" dirty="0" err="1">
                <a:solidFill>
                  <a:srgbClr val="353535"/>
                </a:solidFill>
                <a:effectLst/>
                <a:latin typeface="Jockey One"/>
              </a:rPr>
              <a:t>creamy</a:t>
            </a:r>
            <a:r>
              <a:rPr lang="fr-CA" b="0" i="0" dirty="0">
                <a:solidFill>
                  <a:srgbClr val="353535"/>
                </a:solidFill>
                <a:effectLst/>
                <a:latin typeface="Jockey One"/>
              </a:rPr>
              <a:t> cheddar </a:t>
            </a:r>
            <a:r>
              <a:rPr lang="fr-CA" b="0" i="0" dirty="0" err="1">
                <a:solidFill>
                  <a:srgbClr val="353535"/>
                </a:solidFill>
                <a:effectLst/>
                <a:latin typeface="Jockey One"/>
              </a:rPr>
              <a:t>cheese</a:t>
            </a:r>
            <a:r>
              <a:rPr lang="fr-CA" b="0" i="0" dirty="0">
                <a:solidFill>
                  <a:srgbClr val="353535"/>
                </a:solidFill>
                <a:effectLst/>
                <a:latin typeface="Jockey One"/>
              </a:rPr>
              <a:t> </a:t>
            </a:r>
            <a:r>
              <a:rPr lang="fr-CA" b="0" i="0" dirty="0" err="1">
                <a:solidFill>
                  <a:srgbClr val="353535"/>
                </a:solidFill>
                <a:effectLst/>
                <a:latin typeface="Jockey One"/>
              </a:rPr>
              <a:t>that</a:t>
            </a:r>
            <a:r>
              <a:rPr lang="fr-CA" b="0" i="0" dirty="0">
                <a:solidFill>
                  <a:srgbClr val="353535"/>
                </a:solidFill>
                <a:effectLst/>
                <a:latin typeface="Jockey One"/>
              </a:rPr>
              <a:t> </a:t>
            </a:r>
            <a:r>
              <a:rPr lang="fr-CA" b="0" i="0" dirty="0" err="1">
                <a:solidFill>
                  <a:srgbClr val="353535"/>
                </a:solidFill>
                <a:effectLst/>
                <a:latin typeface="Jockey One"/>
              </a:rPr>
              <a:t>your</a:t>
            </a:r>
            <a:r>
              <a:rPr lang="fr-CA" b="0" i="0" dirty="0">
                <a:solidFill>
                  <a:srgbClr val="353535"/>
                </a:solidFill>
                <a:effectLst/>
                <a:latin typeface="Jockey One"/>
              </a:rPr>
              <a:t> </a:t>
            </a:r>
            <a:r>
              <a:rPr lang="fr-CA" b="0" i="0" dirty="0" err="1">
                <a:solidFill>
                  <a:srgbClr val="353535"/>
                </a:solidFill>
                <a:effectLst/>
                <a:latin typeface="Jockey One"/>
              </a:rPr>
              <a:t>whole</a:t>
            </a:r>
            <a:r>
              <a:rPr lang="fr-CA" b="0" i="0" dirty="0">
                <a:solidFill>
                  <a:srgbClr val="353535"/>
                </a:solidFill>
                <a:effectLst/>
                <a:latin typeface="Jockey One"/>
              </a:rPr>
              <a:t> </a:t>
            </a:r>
            <a:r>
              <a:rPr lang="fr-CA" b="0" i="0" dirty="0" err="1">
                <a:solidFill>
                  <a:srgbClr val="353535"/>
                </a:solidFill>
                <a:effectLst/>
                <a:latin typeface="Jockey One"/>
              </a:rPr>
              <a:t>family</a:t>
            </a:r>
            <a:r>
              <a:rPr lang="fr-CA" b="0" i="0" dirty="0">
                <a:solidFill>
                  <a:srgbClr val="353535"/>
                </a:solidFill>
                <a:effectLst/>
                <a:latin typeface="Jockey One"/>
              </a:rPr>
              <a:t> </a:t>
            </a:r>
            <a:r>
              <a:rPr lang="fr-CA" b="0" i="0" dirty="0" err="1">
                <a:solidFill>
                  <a:srgbClr val="353535"/>
                </a:solidFill>
                <a:effectLst/>
                <a:latin typeface="Jockey One"/>
              </a:rPr>
              <a:t>will</a:t>
            </a:r>
            <a:r>
              <a:rPr lang="fr-CA" b="0" i="0" dirty="0">
                <a:solidFill>
                  <a:srgbClr val="353535"/>
                </a:solidFill>
                <a:effectLst/>
                <a:latin typeface="Jockey One"/>
              </a:rPr>
              <a:t> love </a:t>
            </a:r>
            <a:r>
              <a:rPr lang="fr-CA" b="0" i="0" dirty="0" err="1">
                <a:solidFill>
                  <a:srgbClr val="353535"/>
                </a:solidFill>
                <a:effectLst/>
                <a:latin typeface="Jockey One"/>
              </a:rPr>
              <a:t>with</a:t>
            </a:r>
            <a:r>
              <a:rPr lang="fr-CA" b="0" i="0" dirty="0">
                <a:solidFill>
                  <a:srgbClr val="353535"/>
                </a:solidFill>
                <a:effectLst/>
                <a:latin typeface="Jockey One"/>
              </a:rPr>
              <a:t> all the </a:t>
            </a:r>
            <a:r>
              <a:rPr lang="fr-CA" b="0" i="0" dirty="0" err="1">
                <a:solidFill>
                  <a:srgbClr val="353535"/>
                </a:solidFill>
                <a:effectLst/>
                <a:latin typeface="Jockey One"/>
              </a:rPr>
              <a:t>comfort-food</a:t>
            </a:r>
            <a:r>
              <a:rPr lang="fr-CA" b="0" i="0" dirty="0">
                <a:solidFill>
                  <a:srgbClr val="353535"/>
                </a:solidFill>
                <a:effectLst/>
                <a:latin typeface="Jockey One"/>
              </a:rPr>
              <a:t> </a:t>
            </a:r>
            <a:r>
              <a:rPr lang="fr-CA" b="0" i="0" dirty="0" err="1">
                <a:solidFill>
                  <a:srgbClr val="353535"/>
                </a:solidFill>
                <a:effectLst/>
                <a:latin typeface="Jockey One"/>
              </a:rPr>
              <a:t>goodness</a:t>
            </a:r>
            <a:r>
              <a:rPr lang="fr-CA" b="0" i="0" dirty="0">
                <a:solidFill>
                  <a:srgbClr val="353535"/>
                </a:solidFill>
                <a:effectLst/>
                <a:latin typeface="Jockey One"/>
              </a:rPr>
              <a:t> </a:t>
            </a:r>
            <a:r>
              <a:rPr lang="fr-CA" b="0" i="0" dirty="0" err="1">
                <a:solidFill>
                  <a:srgbClr val="353535"/>
                </a:solidFill>
                <a:effectLst/>
                <a:latin typeface="Jockey One"/>
              </a:rPr>
              <a:t>you</a:t>
            </a:r>
            <a:r>
              <a:rPr lang="fr-CA" b="0" i="0" dirty="0">
                <a:solidFill>
                  <a:srgbClr val="353535"/>
                </a:solidFill>
                <a:effectLst/>
                <a:latin typeface="Jockey One"/>
              </a:rPr>
              <a:t> </a:t>
            </a:r>
            <a:r>
              <a:rPr lang="fr-CA" b="0" i="0" dirty="0" err="1">
                <a:solidFill>
                  <a:srgbClr val="353535"/>
                </a:solidFill>
                <a:effectLst/>
                <a:latin typeface="Jockey One"/>
              </a:rPr>
              <a:t>want</a:t>
            </a:r>
            <a:r>
              <a:rPr lang="fr-CA" b="0" i="0" dirty="0">
                <a:solidFill>
                  <a:srgbClr val="353535"/>
                </a:solidFill>
                <a:effectLst/>
                <a:latin typeface="Jockey One"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fr-CA" b="1" i="0" dirty="0">
                <a:solidFill>
                  <a:srgbClr val="353535"/>
                </a:solidFill>
                <a:effectLst/>
                <a:latin typeface="Jockey One"/>
              </a:rPr>
              <a:t>20 grams of </a:t>
            </a:r>
            <a:r>
              <a:rPr lang="fr-CA" b="1" i="0" dirty="0" err="1">
                <a:solidFill>
                  <a:srgbClr val="353535"/>
                </a:solidFill>
                <a:effectLst/>
                <a:latin typeface="Jockey One"/>
              </a:rPr>
              <a:t>protein</a:t>
            </a:r>
            <a:r>
              <a:rPr lang="fr-CA" b="1" i="0" dirty="0">
                <a:solidFill>
                  <a:srgbClr val="353535"/>
                </a:solidFill>
                <a:effectLst/>
                <a:latin typeface="Jockey One"/>
              </a:rPr>
              <a:t> </a:t>
            </a:r>
            <a:r>
              <a:rPr lang="fr-CA" b="0" i="0" dirty="0">
                <a:solidFill>
                  <a:srgbClr val="353535"/>
                </a:solidFill>
                <a:effectLst/>
                <a:latin typeface="Jockey One"/>
              </a:rPr>
              <a:t>per </a:t>
            </a:r>
            <a:r>
              <a:rPr lang="fr-CA" b="0" i="0" dirty="0" err="1">
                <a:solidFill>
                  <a:srgbClr val="353535"/>
                </a:solidFill>
                <a:effectLst/>
                <a:latin typeface="Jockey One"/>
              </a:rPr>
              <a:t>serving</a:t>
            </a:r>
            <a:endParaRPr lang="fr-CA" b="0" i="0" dirty="0">
              <a:solidFill>
                <a:srgbClr val="353535"/>
              </a:solidFill>
              <a:effectLst/>
              <a:latin typeface="Jockey One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fr-CA" b="0" i="0" dirty="0">
                <a:solidFill>
                  <a:srgbClr val="353535"/>
                </a:solidFill>
                <a:effectLst/>
                <a:latin typeface="Jockey One"/>
              </a:rPr>
              <a:t>No </a:t>
            </a:r>
            <a:r>
              <a:rPr lang="fr-CA" b="0" i="0" dirty="0" err="1">
                <a:solidFill>
                  <a:srgbClr val="353535"/>
                </a:solidFill>
                <a:effectLst/>
                <a:latin typeface="Jockey One"/>
              </a:rPr>
              <a:t>synthetic</a:t>
            </a:r>
            <a:r>
              <a:rPr lang="fr-CA" b="0" i="0" dirty="0">
                <a:solidFill>
                  <a:srgbClr val="353535"/>
                </a:solidFill>
                <a:effectLst/>
                <a:latin typeface="Jockey One"/>
              </a:rPr>
              <a:t> </a:t>
            </a:r>
            <a:r>
              <a:rPr lang="fr-CA" b="0" i="0" dirty="0" err="1">
                <a:solidFill>
                  <a:srgbClr val="353535"/>
                </a:solidFill>
                <a:effectLst/>
                <a:latin typeface="Jockey One"/>
              </a:rPr>
              <a:t>dyes</a:t>
            </a:r>
            <a:r>
              <a:rPr lang="fr-CA" b="0" i="0" dirty="0">
                <a:solidFill>
                  <a:srgbClr val="353535"/>
                </a:solidFill>
                <a:effectLst/>
                <a:latin typeface="Jockey One"/>
              </a:rPr>
              <a:t> &amp; </a:t>
            </a:r>
            <a:r>
              <a:rPr lang="fr-CA" b="0" i="0" dirty="0" err="1">
                <a:solidFill>
                  <a:srgbClr val="353535"/>
                </a:solidFill>
                <a:effectLst/>
                <a:latin typeface="Jockey One"/>
              </a:rPr>
              <a:t>colors</a:t>
            </a:r>
            <a:endParaRPr lang="fr-CA" b="0" i="0" dirty="0">
              <a:solidFill>
                <a:srgbClr val="353535"/>
              </a:solidFill>
              <a:effectLst/>
              <a:latin typeface="Jockey One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fr-CA" b="0" i="0" dirty="0">
                <a:solidFill>
                  <a:srgbClr val="353535"/>
                </a:solidFill>
                <a:effectLst/>
                <a:latin typeface="Jockey One"/>
              </a:rPr>
              <a:t>GMO free pasta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fr-CA" b="0" i="0" dirty="0" err="1">
                <a:solidFill>
                  <a:srgbClr val="353535"/>
                </a:solidFill>
                <a:effectLst/>
                <a:latin typeface="Jockey One"/>
              </a:rPr>
              <a:t>Dairy</a:t>
            </a:r>
            <a:r>
              <a:rPr lang="fr-CA" b="0" i="0" dirty="0">
                <a:solidFill>
                  <a:srgbClr val="353535"/>
                </a:solidFill>
                <a:effectLst/>
                <a:latin typeface="Jockey One"/>
              </a:rPr>
              <a:t> &amp; </a:t>
            </a:r>
            <a:r>
              <a:rPr lang="fr-CA" b="0" i="0" dirty="0" err="1">
                <a:solidFill>
                  <a:srgbClr val="353535"/>
                </a:solidFill>
                <a:effectLst/>
                <a:latin typeface="Jockey One"/>
              </a:rPr>
              <a:t>Vegetable</a:t>
            </a:r>
            <a:r>
              <a:rPr lang="fr-CA" b="0" i="0" dirty="0">
                <a:solidFill>
                  <a:srgbClr val="353535"/>
                </a:solidFill>
                <a:effectLst/>
                <a:latin typeface="Jockey One"/>
              </a:rPr>
              <a:t> </a:t>
            </a:r>
            <a:r>
              <a:rPr lang="fr-CA" b="0" i="0" dirty="0" err="1">
                <a:solidFill>
                  <a:srgbClr val="353535"/>
                </a:solidFill>
                <a:effectLst/>
                <a:latin typeface="Jockey One"/>
              </a:rPr>
              <a:t>protein</a:t>
            </a:r>
            <a:endParaRPr lang="fr-CA" b="0" i="0" dirty="0">
              <a:solidFill>
                <a:srgbClr val="353535"/>
              </a:solidFill>
              <a:effectLst/>
              <a:latin typeface="Jockey One"/>
            </a:endParaRPr>
          </a:p>
          <a:p>
            <a:endParaRPr lang="fr-C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DC251E-27E5-0BB7-F883-C3E6BB98C2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32634" y="145774"/>
            <a:ext cx="76986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6716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579B796-239B-CAB5-2484-8B49AC22D9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7130" y="437322"/>
            <a:ext cx="6327842" cy="6191136"/>
          </a:xfrm>
        </p:spPr>
        <p:txBody>
          <a:bodyPr>
            <a:normAutofit fontScale="77500" lnSpcReduction="20000"/>
          </a:bodyPr>
          <a:lstStyle/>
          <a:p>
            <a:pPr marL="0" indent="0" algn="l">
              <a:buNone/>
            </a:pPr>
            <a:r>
              <a:rPr lang="fr-CA" sz="4600" b="1" i="0" dirty="0">
                <a:solidFill>
                  <a:schemeClr val="accent1"/>
                </a:solidFill>
                <a:effectLst/>
                <a:latin typeface="Jockey One"/>
              </a:rPr>
              <a:t>Muscle Mac Macaroni &amp; </a:t>
            </a:r>
            <a:r>
              <a:rPr lang="fr-CA" sz="4600" b="1" i="0" dirty="0" err="1">
                <a:solidFill>
                  <a:schemeClr val="accent1"/>
                </a:solidFill>
                <a:effectLst/>
                <a:latin typeface="Jockey One"/>
              </a:rPr>
              <a:t>Cheese</a:t>
            </a:r>
            <a:r>
              <a:rPr lang="fr-CA" sz="4600" b="1" i="0" dirty="0">
                <a:solidFill>
                  <a:schemeClr val="accent1"/>
                </a:solidFill>
                <a:effectLst/>
                <a:latin typeface="Jockey One"/>
              </a:rPr>
              <a:t> </a:t>
            </a:r>
          </a:p>
          <a:p>
            <a:pPr marL="0" indent="0" algn="l">
              <a:buNone/>
            </a:pPr>
            <a:endParaRPr lang="fr-CA" sz="3600" b="1" i="0" dirty="0">
              <a:solidFill>
                <a:schemeClr val="accent1"/>
              </a:solidFill>
              <a:effectLst/>
              <a:latin typeface="Jockey One"/>
            </a:endParaRPr>
          </a:p>
          <a:p>
            <a:pPr marL="0" indent="0" algn="l">
              <a:buNone/>
            </a:pPr>
            <a:r>
              <a:rPr lang="fr-CA" sz="3600" b="1" i="0" dirty="0" err="1">
                <a:solidFill>
                  <a:schemeClr val="accent1"/>
                </a:solidFill>
                <a:effectLst/>
                <a:latin typeface="Jockey One"/>
              </a:rPr>
              <a:t>Take</a:t>
            </a:r>
            <a:r>
              <a:rPr lang="fr-CA" sz="3600" b="1" i="0" dirty="0">
                <a:solidFill>
                  <a:schemeClr val="accent1"/>
                </a:solidFill>
                <a:effectLst/>
                <a:latin typeface="Jockey One"/>
              </a:rPr>
              <a:t> care of </a:t>
            </a:r>
            <a:r>
              <a:rPr lang="fr-CA" sz="3600" b="1" i="0" dirty="0" err="1">
                <a:solidFill>
                  <a:schemeClr val="accent1"/>
                </a:solidFill>
                <a:effectLst/>
                <a:latin typeface="Jockey One"/>
              </a:rPr>
              <a:t>your</a:t>
            </a:r>
            <a:r>
              <a:rPr lang="fr-CA" sz="3600" b="1" i="0" dirty="0">
                <a:solidFill>
                  <a:schemeClr val="accent1"/>
                </a:solidFill>
                <a:effectLst/>
                <a:latin typeface="Jockey One"/>
              </a:rPr>
              <a:t> taste </a:t>
            </a:r>
            <a:r>
              <a:rPr lang="fr-CA" sz="3600" b="1" i="0" dirty="0" err="1">
                <a:solidFill>
                  <a:schemeClr val="accent1"/>
                </a:solidFill>
                <a:effectLst/>
                <a:latin typeface="Jockey One"/>
              </a:rPr>
              <a:t>buds</a:t>
            </a:r>
            <a:r>
              <a:rPr lang="fr-CA" sz="3600" b="1" i="0" dirty="0">
                <a:solidFill>
                  <a:schemeClr val="accent1"/>
                </a:solidFill>
                <a:effectLst/>
                <a:latin typeface="Jockey One"/>
              </a:rPr>
              <a:t> and </a:t>
            </a:r>
            <a:r>
              <a:rPr lang="fr-CA" sz="3600" b="1" i="0" dirty="0" err="1">
                <a:solidFill>
                  <a:schemeClr val="accent1"/>
                </a:solidFill>
                <a:effectLst/>
                <a:latin typeface="Jockey One"/>
              </a:rPr>
              <a:t>gut</a:t>
            </a:r>
            <a:r>
              <a:rPr lang="fr-CA" sz="3600" b="1" i="0" dirty="0">
                <a:solidFill>
                  <a:schemeClr val="accent1"/>
                </a:solidFill>
                <a:effectLst/>
                <a:latin typeface="Jockey One"/>
              </a:rPr>
              <a:t>!!!!</a:t>
            </a:r>
          </a:p>
          <a:p>
            <a:r>
              <a:rPr lang="fr-CA" dirty="0" err="1">
                <a:solidFill>
                  <a:srgbClr val="353535"/>
                </a:solidFill>
                <a:latin typeface="Jockey One"/>
              </a:rPr>
              <a:t>W</a:t>
            </a:r>
            <a:r>
              <a:rPr lang="fr-CA" b="0" i="0" dirty="0" err="1">
                <a:solidFill>
                  <a:srgbClr val="353535"/>
                </a:solidFill>
                <a:effectLst/>
                <a:latin typeface="Jockey One"/>
              </a:rPr>
              <a:t>ith</a:t>
            </a:r>
            <a:r>
              <a:rPr lang="fr-CA" b="0" i="0" dirty="0">
                <a:solidFill>
                  <a:srgbClr val="353535"/>
                </a:solidFill>
                <a:effectLst/>
                <a:latin typeface="Jockey One"/>
              </a:rPr>
              <a:t> GanedenBC30® </a:t>
            </a:r>
            <a:r>
              <a:rPr lang="fr-CA" b="1" i="0" dirty="0" err="1">
                <a:solidFill>
                  <a:srgbClr val="353535"/>
                </a:solidFill>
                <a:effectLst/>
                <a:latin typeface="Jockey One"/>
              </a:rPr>
              <a:t>Probiotics</a:t>
            </a:r>
            <a:r>
              <a:rPr lang="fr-CA" b="0" i="0" dirty="0">
                <a:solidFill>
                  <a:srgbClr val="353535"/>
                </a:solidFill>
                <a:effectLst/>
                <a:latin typeface="Jockey One"/>
              </a:rPr>
              <a:t> and </a:t>
            </a:r>
            <a:r>
              <a:rPr lang="fr-CA" b="1" i="0" dirty="0">
                <a:solidFill>
                  <a:srgbClr val="353535"/>
                </a:solidFill>
                <a:effectLst/>
                <a:latin typeface="Jockey One"/>
              </a:rPr>
              <a:t>MCT </a:t>
            </a:r>
            <a:r>
              <a:rPr lang="fr-CA" b="1" i="0" dirty="0" err="1">
                <a:solidFill>
                  <a:srgbClr val="353535"/>
                </a:solidFill>
                <a:effectLst/>
                <a:latin typeface="Jockey One"/>
              </a:rPr>
              <a:t>Oil</a:t>
            </a:r>
            <a:r>
              <a:rPr lang="fr-CA" b="0" i="0" dirty="0">
                <a:solidFill>
                  <a:srgbClr val="353535"/>
                </a:solidFill>
                <a:effectLst/>
                <a:latin typeface="Jockey One"/>
              </a:rPr>
              <a:t>.</a:t>
            </a:r>
          </a:p>
          <a:p>
            <a:r>
              <a:rPr lang="fr-CA" b="0" i="0" dirty="0" err="1">
                <a:solidFill>
                  <a:srgbClr val="353535"/>
                </a:solidFill>
                <a:effectLst/>
                <a:latin typeface="Jockey One"/>
              </a:rPr>
              <a:t>Creamy</a:t>
            </a:r>
            <a:r>
              <a:rPr lang="fr-CA" b="0" i="0" dirty="0">
                <a:solidFill>
                  <a:srgbClr val="353535"/>
                </a:solidFill>
                <a:effectLst/>
                <a:latin typeface="Jockey One"/>
              </a:rPr>
              <a:t> and </a:t>
            </a:r>
            <a:r>
              <a:rPr lang="fr-CA" b="0" i="0" dirty="0" err="1">
                <a:solidFill>
                  <a:srgbClr val="353535"/>
                </a:solidFill>
                <a:effectLst/>
                <a:latin typeface="Jockey One"/>
              </a:rPr>
              <a:t>delicious</a:t>
            </a:r>
            <a:r>
              <a:rPr lang="fr-CA" b="0" i="0" dirty="0">
                <a:solidFill>
                  <a:srgbClr val="353535"/>
                </a:solidFill>
                <a:effectLst/>
                <a:latin typeface="Jockey One"/>
              </a:rPr>
              <a:t> White Cheddar </a:t>
            </a:r>
            <a:r>
              <a:rPr lang="fr-CA" b="0" i="0" dirty="0" err="1">
                <a:solidFill>
                  <a:srgbClr val="353535"/>
                </a:solidFill>
                <a:effectLst/>
                <a:latin typeface="Jockey One"/>
              </a:rPr>
              <a:t>cheese</a:t>
            </a:r>
            <a:r>
              <a:rPr lang="fr-CA" b="0" i="0" dirty="0">
                <a:solidFill>
                  <a:srgbClr val="353535"/>
                </a:solidFill>
                <a:effectLst/>
                <a:latin typeface="Jockey One"/>
              </a:rPr>
              <a:t> </a:t>
            </a:r>
            <a:r>
              <a:rPr lang="fr-CA" b="0" i="0" dirty="0" err="1">
                <a:solidFill>
                  <a:srgbClr val="353535"/>
                </a:solidFill>
                <a:effectLst/>
                <a:latin typeface="Jockey One"/>
              </a:rPr>
              <a:t>with</a:t>
            </a:r>
            <a:r>
              <a:rPr lang="fr-CA" b="0" i="0" dirty="0">
                <a:solidFill>
                  <a:srgbClr val="353535"/>
                </a:solidFill>
                <a:effectLst/>
                <a:latin typeface="Jockey One"/>
              </a:rPr>
              <a:t> </a:t>
            </a:r>
            <a:r>
              <a:rPr lang="fr-CA" b="0" i="0" dirty="0" err="1">
                <a:solidFill>
                  <a:srgbClr val="353535"/>
                </a:solidFill>
                <a:effectLst/>
                <a:latin typeface="Jockey One"/>
              </a:rPr>
              <a:t>enhanced</a:t>
            </a:r>
            <a:r>
              <a:rPr lang="fr-CA" b="0" i="0" dirty="0">
                <a:solidFill>
                  <a:srgbClr val="353535"/>
                </a:solidFill>
                <a:effectLst/>
                <a:latin typeface="Jockey One"/>
              </a:rPr>
              <a:t> </a:t>
            </a:r>
            <a:r>
              <a:rPr lang="fr-CA" b="0" i="0" dirty="0" err="1">
                <a:solidFill>
                  <a:srgbClr val="353535"/>
                </a:solidFill>
                <a:effectLst/>
                <a:latin typeface="Jockey One"/>
              </a:rPr>
              <a:t>benefits</a:t>
            </a:r>
            <a:r>
              <a:rPr lang="fr-CA" b="0" i="0" dirty="0">
                <a:solidFill>
                  <a:srgbClr val="353535"/>
                </a:solidFill>
                <a:effectLst/>
                <a:latin typeface="Jockey One"/>
              </a:rPr>
              <a:t> for the </a:t>
            </a:r>
            <a:r>
              <a:rPr lang="fr-CA" b="0" i="0" dirty="0" err="1">
                <a:solidFill>
                  <a:srgbClr val="353535"/>
                </a:solidFill>
                <a:effectLst/>
                <a:latin typeface="Jockey One"/>
              </a:rPr>
              <a:t>whole</a:t>
            </a:r>
            <a:r>
              <a:rPr lang="fr-CA" b="0" i="0" dirty="0">
                <a:solidFill>
                  <a:srgbClr val="353535"/>
                </a:solidFill>
                <a:effectLst/>
                <a:latin typeface="Jockey One"/>
              </a:rPr>
              <a:t> </a:t>
            </a:r>
            <a:r>
              <a:rPr lang="fr-CA" b="0" i="0" dirty="0" err="1">
                <a:solidFill>
                  <a:srgbClr val="353535"/>
                </a:solidFill>
                <a:effectLst/>
                <a:latin typeface="Jockey One"/>
              </a:rPr>
              <a:t>family</a:t>
            </a:r>
            <a:r>
              <a:rPr lang="fr-CA" b="0" i="0" dirty="0">
                <a:solidFill>
                  <a:srgbClr val="353535"/>
                </a:solidFill>
                <a:effectLst/>
                <a:latin typeface="Jockey One"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fr-CA" b="1" i="0" dirty="0">
                <a:solidFill>
                  <a:srgbClr val="353535"/>
                </a:solidFill>
                <a:effectLst/>
                <a:latin typeface="Jockey One"/>
              </a:rPr>
              <a:t>20 grams </a:t>
            </a:r>
            <a:r>
              <a:rPr lang="fr-CA" b="0" i="0" dirty="0">
                <a:solidFill>
                  <a:srgbClr val="353535"/>
                </a:solidFill>
                <a:effectLst/>
                <a:latin typeface="Jockey One"/>
              </a:rPr>
              <a:t>of </a:t>
            </a:r>
            <a:r>
              <a:rPr lang="fr-CA" b="0" i="0" dirty="0" err="1">
                <a:solidFill>
                  <a:srgbClr val="353535"/>
                </a:solidFill>
                <a:effectLst/>
                <a:latin typeface="Jockey One"/>
              </a:rPr>
              <a:t>protein</a:t>
            </a:r>
            <a:r>
              <a:rPr lang="fr-CA" b="0" i="0" dirty="0">
                <a:solidFill>
                  <a:srgbClr val="353535"/>
                </a:solidFill>
                <a:effectLst/>
                <a:latin typeface="Jockey One"/>
              </a:rPr>
              <a:t> per </a:t>
            </a:r>
            <a:r>
              <a:rPr lang="fr-CA" b="0" i="0" dirty="0" err="1">
                <a:solidFill>
                  <a:srgbClr val="353535"/>
                </a:solidFill>
                <a:effectLst/>
                <a:latin typeface="Jockey One"/>
              </a:rPr>
              <a:t>serving</a:t>
            </a:r>
            <a:endParaRPr lang="fr-CA" b="0" i="0" dirty="0">
              <a:solidFill>
                <a:srgbClr val="353535"/>
              </a:solidFill>
              <a:effectLst/>
              <a:latin typeface="Jockey One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fr-CA" b="0" i="0" dirty="0">
                <a:solidFill>
                  <a:srgbClr val="353535"/>
                </a:solidFill>
                <a:effectLst/>
                <a:latin typeface="Jockey One"/>
              </a:rPr>
              <a:t>No </a:t>
            </a:r>
            <a:r>
              <a:rPr lang="fr-CA" b="0" i="0" dirty="0" err="1">
                <a:solidFill>
                  <a:srgbClr val="353535"/>
                </a:solidFill>
                <a:effectLst/>
                <a:latin typeface="Jockey One"/>
              </a:rPr>
              <a:t>synthetic</a:t>
            </a:r>
            <a:r>
              <a:rPr lang="fr-CA" b="0" i="0" dirty="0">
                <a:solidFill>
                  <a:srgbClr val="353535"/>
                </a:solidFill>
                <a:effectLst/>
                <a:latin typeface="Jockey One"/>
              </a:rPr>
              <a:t> </a:t>
            </a:r>
            <a:r>
              <a:rPr lang="fr-CA" b="0" i="0" dirty="0" err="1">
                <a:solidFill>
                  <a:srgbClr val="353535"/>
                </a:solidFill>
                <a:effectLst/>
                <a:latin typeface="Jockey One"/>
              </a:rPr>
              <a:t>dyes</a:t>
            </a:r>
            <a:r>
              <a:rPr lang="fr-CA" b="0" i="0" dirty="0">
                <a:solidFill>
                  <a:srgbClr val="353535"/>
                </a:solidFill>
                <a:effectLst/>
                <a:latin typeface="Jockey One"/>
              </a:rPr>
              <a:t> or </a:t>
            </a:r>
            <a:r>
              <a:rPr lang="fr-CA" b="0" i="0" dirty="0" err="1">
                <a:solidFill>
                  <a:srgbClr val="353535"/>
                </a:solidFill>
                <a:effectLst/>
                <a:latin typeface="Jockey One"/>
              </a:rPr>
              <a:t>colors</a:t>
            </a:r>
            <a:endParaRPr lang="fr-CA" b="0" i="0" dirty="0">
              <a:solidFill>
                <a:srgbClr val="353535"/>
              </a:solidFill>
              <a:effectLst/>
              <a:latin typeface="Jockey One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fr-CA" b="0" i="0" dirty="0">
                <a:solidFill>
                  <a:srgbClr val="353535"/>
                </a:solidFill>
                <a:effectLst/>
                <a:latin typeface="Jockey One"/>
              </a:rPr>
              <a:t>GMO free pasta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fr-CA" b="0" i="0" dirty="0" err="1">
                <a:solidFill>
                  <a:srgbClr val="353535"/>
                </a:solidFill>
                <a:effectLst/>
                <a:latin typeface="Jockey One"/>
              </a:rPr>
              <a:t>Dairy</a:t>
            </a:r>
            <a:r>
              <a:rPr lang="fr-CA" b="0" i="0" dirty="0">
                <a:solidFill>
                  <a:srgbClr val="353535"/>
                </a:solidFill>
                <a:effectLst/>
                <a:latin typeface="Jockey One"/>
              </a:rPr>
              <a:t> &amp; </a:t>
            </a:r>
            <a:r>
              <a:rPr lang="fr-CA" b="0" i="0" dirty="0" err="1">
                <a:solidFill>
                  <a:srgbClr val="353535"/>
                </a:solidFill>
                <a:effectLst/>
                <a:latin typeface="Jockey One"/>
              </a:rPr>
              <a:t>Vegetable</a:t>
            </a:r>
            <a:r>
              <a:rPr lang="fr-CA" b="0" i="0" dirty="0">
                <a:solidFill>
                  <a:srgbClr val="353535"/>
                </a:solidFill>
                <a:effectLst/>
                <a:latin typeface="Jockey One"/>
              </a:rPr>
              <a:t> </a:t>
            </a:r>
            <a:r>
              <a:rPr lang="fr-CA" b="0" i="0" dirty="0" err="1">
                <a:solidFill>
                  <a:srgbClr val="353535"/>
                </a:solidFill>
                <a:effectLst/>
                <a:latin typeface="Jockey One"/>
              </a:rPr>
              <a:t>protein</a:t>
            </a:r>
            <a:endParaRPr lang="fr-CA" b="0" i="0" dirty="0">
              <a:solidFill>
                <a:srgbClr val="353535"/>
              </a:solidFill>
              <a:effectLst/>
              <a:latin typeface="Jockey One"/>
            </a:endParaRPr>
          </a:p>
          <a:p>
            <a:pPr marL="0" indent="0" algn="l">
              <a:buNone/>
            </a:pPr>
            <a:endParaRPr lang="fr-CA" b="0" i="0" dirty="0">
              <a:solidFill>
                <a:srgbClr val="353535"/>
              </a:solidFill>
              <a:effectLst/>
              <a:latin typeface="Jockey One"/>
            </a:endParaRPr>
          </a:p>
          <a:p>
            <a:pPr algn="l"/>
            <a:r>
              <a:rPr lang="en-US" b="1" i="0" dirty="0">
                <a:solidFill>
                  <a:srgbClr val="231F20"/>
                </a:solidFill>
                <a:effectLst/>
                <a:latin typeface="Jockey One"/>
              </a:rPr>
              <a:t>MCT oil </a:t>
            </a:r>
            <a:r>
              <a:rPr lang="en-US" b="0" i="0" dirty="0">
                <a:solidFill>
                  <a:srgbClr val="231F20"/>
                </a:solidFill>
                <a:effectLst/>
                <a:latin typeface="Jockey One"/>
              </a:rPr>
              <a:t>may be used to help </a:t>
            </a:r>
            <a:r>
              <a:rPr lang="en-US" b="1" i="0" dirty="0">
                <a:solidFill>
                  <a:srgbClr val="231F20"/>
                </a:solidFill>
                <a:effectLst/>
                <a:latin typeface="Jockey One"/>
              </a:rPr>
              <a:t>reduce body fat</a:t>
            </a:r>
            <a:r>
              <a:rPr lang="en-US" b="0" i="0" dirty="0">
                <a:solidFill>
                  <a:srgbClr val="231F20"/>
                </a:solidFill>
                <a:effectLst/>
                <a:latin typeface="Jockey One"/>
              </a:rPr>
              <a:t>, </a:t>
            </a:r>
            <a:r>
              <a:rPr lang="en-US" b="1" i="0" dirty="0">
                <a:solidFill>
                  <a:srgbClr val="231F20"/>
                </a:solidFill>
                <a:effectLst/>
                <a:latin typeface="Jockey One"/>
              </a:rPr>
              <a:t>increase fullness</a:t>
            </a:r>
            <a:r>
              <a:rPr lang="en-US" b="0" i="0" dirty="0">
                <a:solidFill>
                  <a:srgbClr val="231F20"/>
                </a:solidFill>
                <a:effectLst/>
                <a:latin typeface="Jockey One"/>
              </a:rPr>
              <a:t>, and potentially </a:t>
            </a:r>
            <a:r>
              <a:rPr lang="en-US" b="1" i="0" dirty="0">
                <a:solidFill>
                  <a:srgbClr val="231F20"/>
                </a:solidFill>
                <a:effectLst/>
                <a:latin typeface="Jockey One"/>
              </a:rPr>
              <a:t>improve your gut environment</a:t>
            </a:r>
            <a:r>
              <a:rPr lang="en-US" b="0" i="0" dirty="0">
                <a:solidFill>
                  <a:srgbClr val="231F20"/>
                </a:solidFill>
                <a:effectLst/>
                <a:latin typeface="Jockey One"/>
              </a:rPr>
              <a:t>. It may also help </a:t>
            </a:r>
            <a:r>
              <a:rPr lang="en-US" b="1" i="0" dirty="0">
                <a:solidFill>
                  <a:srgbClr val="231F20"/>
                </a:solidFill>
                <a:effectLst/>
                <a:latin typeface="Jockey One"/>
              </a:rPr>
              <a:t>increase energy, fight bacterial growth, protect your heart, and manage certain neurological conditions.</a:t>
            </a:r>
          </a:p>
          <a:p>
            <a:pPr marL="0" indent="0">
              <a:buNone/>
            </a:pPr>
            <a:br>
              <a:rPr lang="en-US" dirty="0"/>
            </a:br>
            <a:endParaRPr lang="fr-CA" b="0" i="0" dirty="0">
              <a:solidFill>
                <a:srgbClr val="353535"/>
              </a:solidFill>
              <a:effectLst/>
              <a:latin typeface="Jockey One"/>
            </a:endParaRPr>
          </a:p>
          <a:p>
            <a:endParaRPr lang="fr-CA" dirty="0"/>
          </a:p>
        </p:txBody>
      </p:sp>
      <p:pic>
        <p:nvPicPr>
          <p:cNvPr id="16386" name="Picture 2">
            <a:extLst>
              <a:ext uri="{FF2B5EF4-FFF2-40B4-BE49-F238E27FC236}">
                <a16:creationId xmlns:a16="http://schemas.microsoft.com/office/drawing/2014/main" id="{157A7472-40D1-420D-CA26-4A526DD788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8921" y="437322"/>
            <a:ext cx="6950696" cy="6191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64108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579B796-239B-CAB5-2484-8B49AC22D9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57520" y="447040"/>
            <a:ext cx="6350001" cy="6217920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en-US" sz="2400" b="0" i="0" dirty="0">
                <a:solidFill>
                  <a:srgbClr val="000000"/>
                </a:solidFill>
                <a:effectLst/>
                <a:latin typeface="Bigshoulders"/>
              </a:rPr>
              <a:t>Wave 2 Go Foods offers prepared frozen meals by using a unique technology in Canada.</a:t>
            </a:r>
          </a:p>
          <a:p>
            <a:pPr algn="l"/>
            <a:r>
              <a:rPr lang="en-US" sz="2400" b="1" i="0" cap="all" dirty="0">
                <a:solidFill>
                  <a:srgbClr val="7B7C7E"/>
                </a:solidFill>
                <a:effectLst/>
                <a:latin typeface="Bigshoulders"/>
              </a:rPr>
              <a:t>THE PRINCIPLE:</a:t>
            </a:r>
          </a:p>
          <a:p>
            <a:pPr algn="l"/>
            <a:r>
              <a:rPr lang="en-US" sz="2400" b="1" i="0" dirty="0">
                <a:solidFill>
                  <a:srgbClr val="000000"/>
                </a:solidFill>
                <a:effectLst/>
                <a:latin typeface="Bigshoulders"/>
              </a:rPr>
              <a:t>As soon as the food is cooked Waved 2 Go Foods are placed on plates and we immediately bring down the temperature to a very low degree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Bigshoulders"/>
              </a:rPr>
              <a:t>. The dishes placed inside a special transparent food wrap (a unique European process), causing a vacuum to form, and preserving all the nutritional benefits of a freshly prepared meal. The food selected is always of the highest quality.</a:t>
            </a:r>
          </a:p>
          <a:p>
            <a:pPr algn="l"/>
            <a:r>
              <a:rPr lang="en-US" sz="2400" b="0" i="0" dirty="0">
                <a:solidFill>
                  <a:srgbClr val="000000"/>
                </a:solidFill>
                <a:effectLst/>
                <a:latin typeface="Bigshoulders"/>
              </a:rPr>
              <a:t>Via this principle, Wave 2 Go foods remain intact for several months in the freezer, and from 7 to 10 days in your refrigerator.</a:t>
            </a:r>
          </a:p>
          <a:p>
            <a:pPr algn="l"/>
            <a:r>
              <a:rPr lang="en-US" sz="2400" b="0" i="0" dirty="0">
                <a:solidFill>
                  <a:srgbClr val="000000"/>
                </a:solidFill>
                <a:effectLst/>
                <a:latin typeface="Bigshoulders"/>
              </a:rPr>
              <a:t>Our Wave 2 Go Foods don’t need to be unfrozen before eating. All you need to do is place the dish in a 1000 W microwave oven for about 5 or 6 minutes without piercing or taking off the wrapping. The heat will cause the wrap to expand over the plate and thus allow it to spread evenly, offering a steam-cooked end product.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7E79B4-C0FD-9B58-D9F4-A03FDCA8F6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39" y="447040"/>
            <a:ext cx="4551681" cy="32351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3474425-DBF3-6FDA-EC4C-7575F009B4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095" y="3848939"/>
            <a:ext cx="4551681" cy="3009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7680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579B796-239B-CAB5-2484-8B49AC22D9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91199" y="1464366"/>
            <a:ext cx="5986670" cy="4699345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en-US" sz="3600" b="1" i="0" dirty="0">
                <a:solidFill>
                  <a:schemeClr val="accent1"/>
                </a:solidFill>
                <a:effectLst/>
                <a:latin typeface="Open Sans" panose="020B0606030504020204" pitchFamily="34" charset="0"/>
              </a:rPr>
              <a:t>Mammoth's Gluten FREE Protein bar</a:t>
            </a:r>
          </a:p>
          <a:p>
            <a:r>
              <a:rPr lang="en-US" sz="2800" i="0" dirty="0">
                <a:effectLst/>
                <a:latin typeface="Open Sans" panose="020B0606030504020204" pitchFamily="34" charset="0"/>
              </a:rPr>
              <a:t>25g of high quality whey protein. </a:t>
            </a:r>
          </a:p>
          <a:p>
            <a:r>
              <a:rPr lang="en-US" sz="2800" i="0" dirty="0">
                <a:effectLst/>
                <a:latin typeface="Open Sans" panose="020B0606030504020204" pitchFamily="34" charset="0"/>
              </a:rPr>
              <a:t>Gluten free</a:t>
            </a:r>
          </a:p>
          <a:p>
            <a:r>
              <a:rPr lang="en-US" dirty="0">
                <a:latin typeface="Open Sans" panose="020B0606030504020204" pitchFamily="34" charset="0"/>
              </a:rPr>
              <a:t>4 g sugar</a:t>
            </a:r>
            <a:endParaRPr lang="fr-C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D63B02-4CE2-A77C-8C2F-5116742AD7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096" y="980661"/>
            <a:ext cx="5602183" cy="4412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4920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579B796-239B-CAB5-2484-8B49AC22D9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91199" y="424070"/>
            <a:ext cx="5986670" cy="5739641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en-US" sz="4000" b="1" i="0" dirty="0">
                <a:solidFill>
                  <a:schemeClr val="accent1"/>
                </a:solidFill>
                <a:effectLst/>
                <a:latin typeface="Poppins" panose="020B0502040204020203" pitchFamily="2" charset="0"/>
              </a:rPr>
              <a:t>Mama T's Protein Cookies</a:t>
            </a:r>
          </a:p>
          <a:p>
            <a:r>
              <a:rPr lang="en-US" b="0" i="0" dirty="0">
                <a:solidFill>
                  <a:srgbClr val="382B1A"/>
                </a:solidFill>
                <a:effectLst/>
                <a:latin typeface="Poppins" panose="020B0502040204020203" pitchFamily="2" charset="0"/>
              </a:rPr>
              <a:t>A nutritious and delicious snack that are formulated for the health conscious person. </a:t>
            </a:r>
          </a:p>
          <a:p>
            <a:r>
              <a:rPr lang="en-US" b="0" i="0" dirty="0">
                <a:solidFill>
                  <a:srgbClr val="382B1A"/>
                </a:solidFill>
                <a:effectLst/>
                <a:latin typeface="Poppins" panose="020B0502040204020203" pitchFamily="2" charset="0"/>
              </a:rPr>
              <a:t>Packed with protein, </a:t>
            </a:r>
            <a:r>
              <a:rPr lang="en-US" b="0" i="0" dirty="0" err="1">
                <a:solidFill>
                  <a:srgbClr val="382B1A"/>
                </a:solidFill>
                <a:effectLst/>
                <a:latin typeface="Poppins" panose="020B0502040204020203" pitchFamily="2" charset="0"/>
              </a:rPr>
              <a:t>fibre</a:t>
            </a:r>
            <a:r>
              <a:rPr lang="en-US" b="0" i="0" dirty="0">
                <a:solidFill>
                  <a:srgbClr val="382B1A"/>
                </a:solidFill>
                <a:effectLst/>
                <a:latin typeface="Poppins" panose="020B0502040204020203" pitchFamily="2" charset="0"/>
              </a:rPr>
              <a:t> and omegas </a:t>
            </a:r>
          </a:p>
          <a:p>
            <a:r>
              <a:rPr lang="en-US" b="0" i="0" dirty="0">
                <a:solidFill>
                  <a:srgbClr val="382B1A"/>
                </a:solidFill>
                <a:effectLst/>
                <a:latin typeface="Poppins" panose="020B0502040204020203" pitchFamily="2" charset="0"/>
              </a:rPr>
              <a:t>With Mama T's Protein Cookies, there's no need to sacrifice your diet for a treat.</a:t>
            </a:r>
            <a:endParaRPr lang="fr-CA" dirty="0"/>
          </a:p>
        </p:txBody>
      </p:sp>
      <p:pic>
        <p:nvPicPr>
          <p:cNvPr id="18434" name="Picture 2" descr="Mama T's Protein Loaded Cookies | Lean On Meals">
            <a:extLst>
              <a:ext uri="{FF2B5EF4-FFF2-40B4-BE49-F238E27FC236}">
                <a16:creationId xmlns:a16="http://schemas.microsoft.com/office/drawing/2014/main" id="{DD88250C-E4FA-9685-1584-EC35FF072E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034" y="167102"/>
            <a:ext cx="4979550" cy="6538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23683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579B796-239B-CAB5-2484-8B49AC22D9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6549" y="447040"/>
            <a:ext cx="5610971" cy="6217920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en-US" sz="4600" b="1" i="0" dirty="0">
                <a:solidFill>
                  <a:schemeClr val="accent1"/>
                </a:solidFill>
                <a:effectLst/>
                <a:latin typeface="Open Sans" panose="020B0606030504020204" pitchFamily="34" charset="0"/>
              </a:rPr>
              <a:t>Protein chips</a:t>
            </a:r>
          </a:p>
          <a:p>
            <a:pPr algn="l"/>
            <a:r>
              <a:rPr lang="en-US" sz="2600" i="0" dirty="0">
                <a:solidFill>
                  <a:srgbClr val="353535"/>
                </a:solidFill>
                <a:effectLst/>
                <a:latin typeface="Open Sans" panose="020B0606030504020204" pitchFamily="34" charset="0"/>
              </a:rPr>
              <a:t>Dairy-based proteins to provide your body with all nine of the essential amino acids it needs. </a:t>
            </a:r>
          </a:p>
          <a:p>
            <a:pPr algn="l"/>
            <a:r>
              <a:rPr lang="en-US" sz="2600" i="0" dirty="0">
                <a:solidFill>
                  <a:srgbClr val="353535"/>
                </a:solidFill>
                <a:effectLst/>
                <a:latin typeface="Open Sans" panose="020B0606030504020204" pitchFamily="34" charset="0"/>
              </a:rPr>
              <a:t>Our custom-made protein chips are seasoned and baked to make every bite as delicious as your cravings</a:t>
            </a:r>
          </a:p>
          <a:p>
            <a:pPr algn="l"/>
            <a:r>
              <a:rPr lang="en-US" sz="2600" dirty="0">
                <a:solidFill>
                  <a:srgbClr val="353535"/>
                </a:solidFill>
                <a:latin typeface="Open Sans" panose="020B0606030504020204" pitchFamily="34" charset="0"/>
              </a:rPr>
              <a:t>19 g protein</a:t>
            </a:r>
          </a:p>
          <a:p>
            <a:pPr algn="l"/>
            <a:r>
              <a:rPr lang="en-US" sz="2600" i="0" dirty="0">
                <a:solidFill>
                  <a:srgbClr val="353535"/>
                </a:solidFill>
                <a:effectLst/>
                <a:latin typeface="Open Sans" panose="020B0606030504020204" pitchFamily="34" charset="0"/>
              </a:rPr>
              <a:t>4 g carbs</a:t>
            </a:r>
          </a:p>
        </p:txBody>
      </p:sp>
      <p:pic>
        <p:nvPicPr>
          <p:cNvPr id="24578" name="Picture 2">
            <a:extLst>
              <a:ext uri="{FF2B5EF4-FFF2-40B4-BE49-F238E27FC236}">
                <a16:creationId xmlns:a16="http://schemas.microsoft.com/office/drawing/2014/main" id="{226593CC-A62F-FD66-11AB-AEE9BF2061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319" y="193040"/>
            <a:ext cx="6133231" cy="6133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3546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579B796-239B-CAB5-2484-8B49AC22D9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89599" y="1076960"/>
            <a:ext cx="5986670" cy="5584591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en-US" sz="4600" b="0" i="0" dirty="0">
                <a:solidFill>
                  <a:schemeClr val="accent1"/>
                </a:solidFill>
                <a:effectLst/>
                <a:latin typeface="Jockey One"/>
              </a:rPr>
              <a:t>Guilt free Brownies!!!!</a:t>
            </a:r>
          </a:p>
          <a:p>
            <a:pPr algn="l"/>
            <a:r>
              <a:rPr lang="en-US" sz="2400" b="0" i="0" dirty="0">
                <a:solidFill>
                  <a:srgbClr val="353535"/>
                </a:solidFill>
                <a:effectLst/>
                <a:latin typeface="Open Sans" panose="020B0606030504020204" pitchFamily="34" charset="0"/>
              </a:rPr>
              <a:t>Delicious protein brownies </a:t>
            </a:r>
          </a:p>
          <a:p>
            <a:r>
              <a:rPr lang="en-US" sz="2400" b="0" i="0" dirty="0">
                <a:solidFill>
                  <a:srgbClr val="353535"/>
                </a:solidFill>
                <a:effectLst/>
                <a:latin typeface="Open Sans" panose="020B0606030504020204" pitchFamily="34" charset="0"/>
              </a:rPr>
              <a:t>Over 20 grams of protein </a:t>
            </a:r>
          </a:p>
          <a:p>
            <a:r>
              <a:rPr lang="en-US" sz="2400" dirty="0">
                <a:solidFill>
                  <a:srgbClr val="353535"/>
                </a:solidFill>
                <a:latin typeface="Open Sans" panose="020B0606030504020204" pitchFamily="34" charset="0"/>
              </a:rPr>
              <a:t>L</a:t>
            </a:r>
            <a:r>
              <a:rPr lang="en-US" sz="2400" b="0" i="0" dirty="0">
                <a:solidFill>
                  <a:srgbClr val="353535"/>
                </a:solidFill>
                <a:effectLst/>
                <a:latin typeface="Open Sans" panose="020B0606030504020204" pitchFamily="34" charset="0"/>
              </a:rPr>
              <a:t>ess than 200 calories.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353535"/>
                </a:solidFill>
                <a:effectLst/>
                <a:latin typeface="Open Sans" panose="020B0606030504020204" pitchFamily="34" charset="0"/>
              </a:rPr>
              <a:t>Low carb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353535"/>
                </a:solidFill>
                <a:effectLst/>
                <a:latin typeface="Open Sans" panose="020B0606030504020204" pitchFamily="34" charset="0"/>
              </a:rPr>
              <a:t>Great for afternoon snacks or after dinner cravings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FC108C-8661-E052-9A9B-D4C8B351C4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262" y="346075"/>
            <a:ext cx="5006627" cy="5817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334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579B796-239B-CAB5-2484-8B49AC22D9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6549" y="447040"/>
            <a:ext cx="5610971" cy="6217920"/>
          </a:xfrm>
        </p:spPr>
        <p:txBody>
          <a:bodyPr>
            <a:normAutofit fontScale="92500" lnSpcReduction="10000"/>
          </a:bodyPr>
          <a:lstStyle/>
          <a:p>
            <a:pPr marL="0" indent="0" algn="l">
              <a:buNone/>
            </a:pPr>
            <a:r>
              <a:rPr lang="en-US" sz="5800" b="1" i="0" dirty="0">
                <a:solidFill>
                  <a:schemeClr val="accent1"/>
                </a:solidFill>
                <a:effectLst/>
                <a:latin typeface="Jockey One"/>
              </a:rPr>
              <a:t>SNACK SMARTER</a:t>
            </a:r>
          </a:p>
          <a:p>
            <a:pPr algn="l"/>
            <a:r>
              <a:rPr lang="en-US" sz="3600" b="0" i="0" dirty="0">
                <a:solidFill>
                  <a:srgbClr val="353535"/>
                </a:solidFill>
                <a:effectLst/>
                <a:latin typeface="Open Sans" panose="020B0606030504020204" pitchFamily="34" charset="0"/>
              </a:rPr>
              <a:t>Roasted broad beans seasoned with various delicious </a:t>
            </a:r>
            <a:r>
              <a:rPr lang="en-US" sz="3600" b="0" i="0" dirty="0" err="1">
                <a:solidFill>
                  <a:srgbClr val="353535"/>
                </a:solidFill>
                <a:effectLst/>
                <a:latin typeface="Open Sans" panose="020B0606030504020204" pitchFamily="34" charset="0"/>
              </a:rPr>
              <a:t>flavours</a:t>
            </a:r>
            <a:r>
              <a:rPr lang="en-US" sz="3600" b="0" i="0" dirty="0">
                <a:solidFill>
                  <a:srgbClr val="353535"/>
                </a:solidFill>
                <a:effectLst/>
                <a:latin typeface="Open Sans" panose="020B0606030504020204" pitchFamily="34" charset="0"/>
              </a:rPr>
              <a:t> and packed with protein. </a:t>
            </a:r>
          </a:p>
          <a:p>
            <a:pPr algn="l"/>
            <a:r>
              <a:rPr lang="en-US" sz="3600" b="1" i="0" dirty="0">
                <a:solidFill>
                  <a:srgbClr val="353535"/>
                </a:solidFill>
                <a:effectLst/>
                <a:latin typeface="Open Sans" panose="020B0606030504020204" pitchFamily="34" charset="0"/>
              </a:rPr>
              <a:t>18 grams of protein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3600" b="0" i="0" dirty="0">
                <a:solidFill>
                  <a:srgbClr val="353535"/>
                </a:solidFill>
                <a:effectLst/>
                <a:latin typeface="Open Sans" panose="020B0606030504020204" pitchFamily="34" charset="0"/>
              </a:rPr>
              <a:t>High in </a:t>
            </a:r>
            <a:r>
              <a:rPr lang="en-US" sz="3600" b="0" i="0" dirty="0" err="1">
                <a:solidFill>
                  <a:srgbClr val="353535"/>
                </a:solidFill>
                <a:effectLst/>
                <a:latin typeface="Open Sans" panose="020B0606030504020204" pitchFamily="34" charset="0"/>
              </a:rPr>
              <a:t>fibre</a:t>
            </a:r>
            <a:endParaRPr lang="en-US" sz="3600" b="0" i="0" dirty="0">
              <a:solidFill>
                <a:srgbClr val="353535"/>
              </a:solidFill>
              <a:effectLst/>
              <a:latin typeface="Open Sans" panose="020B0606030504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3600" b="0" i="0" dirty="0">
                <a:solidFill>
                  <a:srgbClr val="353535"/>
                </a:solidFill>
                <a:effectLst/>
                <a:latin typeface="Open Sans" panose="020B0606030504020204" pitchFamily="34" charset="0"/>
              </a:rPr>
              <a:t>Low in sugar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3600" b="0" i="0" dirty="0">
                <a:solidFill>
                  <a:srgbClr val="353535"/>
                </a:solidFill>
                <a:effectLst/>
                <a:latin typeface="Open Sans" panose="020B0606030504020204" pitchFamily="34" charset="0"/>
              </a:rPr>
              <a:t>Non-GMO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3600" b="0" i="0" dirty="0">
                <a:solidFill>
                  <a:srgbClr val="353535"/>
                </a:solidFill>
                <a:effectLst/>
                <a:latin typeface="Open Sans" panose="020B0606030504020204" pitchFamily="34" charset="0"/>
              </a:rPr>
              <a:t>Gluten-free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3600" b="0" i="0" dirty="0">
                <a:solidFill>
                  <a:srgbClr val="353535"/>
                </a:solidFill>
                <a:effectLst/>
                <a:latin typeface="Open Sans" panose="020B0606030504020204" pitchFamily="34" charset="0"/>
              </a:rPr>
              <a:t>Vegan options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F80F11-9669-401F-3355-1658C2FB3D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565" y="412152"/>
            <a:ext cx="4760596" cy="6160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0292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553B480-7E8A-0DC9-7B33-827F2CB573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1508" y="144892"/>
            <a:ext cx="6357508" cy="6357508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579B796-239B-CAB5-2484-8B49AC22D9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6549" y="447040"/>
            <a:ext cx="5610971" cy="6217920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en-US" sz="3600" b="1" i="0" dirty="0">
                <a:solidFill>
                  <a:schemeClr val="accent1"/>
                </a:solidFill>
                <a:effectLst/>
                <a:latin typeface="Jockey One"/>
              </a:rPr>
              <a:t>Protein Pop-tarts !!!</a:t>
            </a:r>
          </a:p>
          <a:p>
            <a:r>
              <a:rPr lang="en-US" b="0" i="0" dirty="0">
                <a:solidFill>
                  <a:srgbClr val="353535"/>
                </a:solidFill>
                <a:effectLst/>
                <a:latin typeface="Open Sans" panose="020B0606030504020204" pitchFamily="34" charset="0"/>
              </a:rPr>
              <a:t>Just like a Pop-Tart but packed with </a:t>
            </a:r>
            <a:r>
              <a:rPr lang="en-US" b="1" i="0" dirty="0">
                <a:solidFill>
                  <a:srgbClr val="353535"/>
                </a:solidFill>
                <a:effectLst/>
                <a:latin typeface="Open Sans" panose="020B0606030504020204" pitchFamily="34" charset="0"/>
              </a:rPr>
              <a:t>20 grams of protein</a:t>
            </a:r>
          </a:p>
          <a:p>
            <a:r>
              <a:rPr lang="en-US" b="0" i="0" dirty="0">
                <a:solidFill>
                  <a:srgbClr val="353535"/>
                </a:solidFill>
                <a:effectLst/>
                <a:latin typeface="Open Sans" panose="020B0606030504020204" pitchFamily="34" charset="0"/>
              </a:rPr>
              <a:t>Great for on-the-go snacking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53535"/>
                </a:solidFill>
                <a:effectLst/>
                <a:latin typeface="Open Sans" panose="020B0606030504020204" pitchFamily="34" charset="0"/>
              </a:rPr>
              <a:t>Low carb (5 g)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53535"/>
                </a:solidFill>
                <a:effectLst/>
                <a:latin typeface="Open Sans" panose="020B0606030504020204" pitchFamily="34" charset="0"/>
              </a:rPr>
              <a:t>keto-friendly, 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53535"/>
                </a:solidFill>
                <a:effectLst/>
                <a:latin typeface="Open Sans" panose="020B0606030504020204" pitchFamily="34" charset="0"/>
              </a:rPr>
              <a:t>Less than 1 gram of sugar</a:t>
            </a:r>
          </a:p>
        </p:txBody>
      </p:sp>
    </p:spTree>
    <p:extLst>
      <p:ext uri="{BB962C8B-B14F-4D97-AF65-F5344CB8AC3E}">
        <p14:creationId xmlns:p14="http://schemas.microsoft.com/office/powerpoint/2010/main" val="8945063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>
            <a:extLst>
              <a:ext uri="{FF2B5EF4-FFF2-40B4-BE49-F238E27FC236}">
                <a16:creationId xmlns:a16="http://schemas.microsoft.com/office/drawing/2014/main" id="{D0004C94-E708-7A2E-C95C-F941FDED31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8040" y="0"/>
            <a:ext cx="6979920" cy="6979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579B796-239B-CAB5-2484-8B49AC22D9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8079" y="447040"/>
            <a:ext cx="5986670" cy="5584591"/>
          </a:xfrm>
        </p:spPr>
        <p:txBody>
          <a:bodyPr>
            <a:normAutofit fontScale="92500"/>
          </a:bodyPr>
          <a:lstStyle/>
          <a:p>
            <a:pPr marL="0" indent="0" algn="l">
              <a:buNone/>
            </a:pPr>
            <a:r>
              <a:rPr lang="en-US" sz="5800" b="1" i="0" dirty="0">
                <a:solidFill>
                  <a:schemeClr val="accent1"/>
                </a:solidFill>
                <a:effectLst/>
                <a:latin typeface="Jockey One"/>
              </a:rPr>
              <a:t>Peanut Butter Cups</a:t>
            </a:r>
          </a:p>
          <a:p>
            <a:pPr algn="l">
              <a:lnSpc>
                <a:spcPct val="120000"/>
              </a:lnSpc>
            </a:pPr>
            <a:r>
              <a:rPr lang="en-US" sz="3100" i="0" dirty="0">
                <a:solidFill>
                  <a:srgbClr val="353535"/>
                </a:solidFill>
                <a:effectLst/>
                <a:latin typeface="Open Sans" panose="020B0606030504020204" pitchFamily="34" charset="0"/>
              </a:rPr>
              <a:t>This indulgent treat offers the delicious taste of traditional Peanut Butter Cups and allows your to #CHEATCLEAN.</a:t>
            </a:r>
          </a:p>
          <a:p>
            <a:pPr marL="0" indent="0" algn="l">
              <a:buNone/>
            </a:pPr>
            <a:r>
              <a:rPr lang="en-US" sz="3100" i="0" dirty="0">
                <a:solidFill>
                  <a:srgbClr val="353535"/>
                </a:solidFill>
                <a:effectLst/>
                <a:latin typeface="Open Sans" panose="020B0606030504020204" pitchFamily="34" charset="0"/>
              </a:rPr>
              <a:t>• No Added Sugar</a:t>
            </a:r>
            <a:br>
              <a:rPr lang="en-US" sz="3100" i="0" dirty="0">
                <a:solidFill>
                  <a:srgbClr val="353535"/>
                </a:solidFill>
                <a:effectLst/>
                <a:latin typeface="Open Sans" panose="020B0606030504020204" pitchFamily="34" charset="0"/>
              </a:rPr>
            </a:br>
            <a:r>
              <a:rPr lang="en-US" sz="3100" i="0" dirty="0">
                <a:solidFill>
                  <a:srgbClr val="353535"/>
                </a:solidFill>
                <a:effectLst/>
                <a:latin typeface="Open Sans" panose="020B0606030504020204" pitchFamily="34" charset="0"/>
              </a:rPr>
              <a:t>• Gluten Free</a:t>
            </a:r>
          </a:p>
          <a:p>
            <a:pPr marL="0" indent="0" algn="l">
              <a:buNone/>
            </a:pPr>
            <a:r>
              <a:rPr lang="en-US" sz="3100" i="0" dirty="0">
                <a:solidFill>
                  <a:srgbClr val="353535"/>
                </a:solidFill>
                <a:effectLst/>
                <a:latin typeface="Open Sans" panose="020B0606030504020204" pitchFamily="34" charset="0"/>
              </a:rPr>
              <a:t>• </a:t>
            </a:r>
            <a:r>
              <a:rPr lang="en-US" sz="3100" b="1" i="0" dirty="0">
                <a:solidFill>
                  <a:srgbClr val="353535"/>
                </a:solidFill>
                <a:effectLst/>
                <a:latin typeface="Open Sans" panose="020B0606030504020204" pitchFamily="34" charset="0"/>
              </a:rPr>
              <a:t>11g of Protein</a:t>
            </a:r>
          </a:p>
          <a:p>
            <a:pPr marL="0" indent="0" algn="l">
              <a:buNone/>
            </a:pPr>
            <a:r>
              <a:rPr lang="en-US" sz="3100" i="0" dirty="0">
                <a:solidFill>
                  <a:srgbClr val="353535"/>
                </a:solidFill>
                <a:effectLst/>
                <a:latin typeface="Open Sans" panose="020B0606030504020204" pitchFamily="34" charset="0"/>
              </a:rPr>
              <a:t>• 1g Net Carbs</a:t>
            </a:r>
          </a:p>
          <a:p>
            <a:pPr marL="0" indent="0" algn="l">
              <a:buNone/>
            </a:pPr>
            <a:r>
              <a:rPr lang="en-US" sz="3100" i="0" dirty="0">
                <a:solidFill>
                  <a:srgbClr val="353535"/>
                </a:solidFill>
                <a:effectLst/>
                <a:latin typeface="Open Sans" panose="020B0606030504020204" pitchFamily="34" charset="0"/>
              </a:rPr>
              <a:t>• Less than 1g of Sugar</a:t>
            </a:r>
          </a:p>
        </p:txBody>
      </p:sp>
    </p:spTree>
    <p:extLst>
      <p:ext uri="{BB962C8B-B14F-4D97-AF65-F5344CB8AC3E}">
        <p14:creationId xmlns:p14="http://schemas.microsoft.com/office/powerpoint/2010/main" val="7148575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80A9F6-CCBB-FDFF-65D9-68C6BF50ED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9756" y="367401"/>
            <a:ext cx="6856187" cy="3319228"/>
          </a:xfrm>
        </p:spPr>
        <p:txBody>
          <a:bodyPr>
            <a:normAutofit fontScale="92500" lnSpcReduction="10000"/>
          </a:bodyPr>
          <a:lstStyle/>
          <a:p>
            <a:pPr marL="0" indent="0" algn="l">
              <a:buNone/>
            </a:pPr>
            <a:r>
              <a:rPr lang="en-US" sz="2400" b="1" i="0" dirty="0">
                <a:solidFill>
                  <a:srgbClr val="353535"/>
                </a:solidFill>
                <a:effectLst/>
                <a:latin typeface="Jockey One"/>
              </a:rPr>
              <a:t>DIESEL</a:t>
            </a:r>
            <a:r>
              <a:rPr lang="en-US" sz="2400" b="1" i="0" baseline="30000" dirty="0">
                <a:solidFill>
                  <a:srgbClr val="353535"/>
                </a:solidFill>
                <a:effectLst/>
                <a:latin typeface="Jockey One"/>
              </a:rPr>
              <a:t>®</a:t>
            </a:r>
            <a:r>
              <a:rPr lang="en-US" sz="2400" b="1" i="0" dirty="0">
                <a:solidFill>
                  <a:srgbClr val="353535"/>
                </a:solidFill>
                <a:effectLst/>
                <a:latin typeface="Jockey One"/>
              </a:rPr>
              <a:t> IS EVERYTHING A PROTEIN SHOULD BE!</a:t>
            </a:r>
            <a:endParaRPr lang="en-US" sz="2400" b="0" i="0" dirty="0">
              <a:solidFill>
                <a:srgbClr val="353535"/>
              </a:solidFill>
              <a:effectLst/>
              <a:latin typeface="Jockey One"/>
            </a:endParaRPr>
          </a:p>
          <a:p>
            <a:pPr marL="0" indent="0">
              <a:buNone/>
            </a:pPr>
            <a:r>
              <a:rPr lang="en-US" sz="2400" b="1" i="0" dirty="0">
                <a:solidFill>
                  <a:srgbClr val="353535"/>
                </a:solidFill>
                <a:effectLst/>
                <a:latin typeface="Open Sans" panose="020B0606030504020204" pitchFamily="34" charset="0"/>
              </a:rPr>
              <a:t>THE PERFECT PROTEIN</a:t>
            </a:r>
          </a:p>
          <a:p>
            <a:r>
              <a:rPr lang="en-US" sz="2400" i="0" dirty="0">
                <a:solidFill>
                  <a:srgbClr val="353535"/>
                </a:solidFill>
                <a:effectLst/>
                <a:latin typeface="Open Sans" panose="020B0606030504020204" pitchFamily="34" charset="0"/>
              </a:rPr>
              <a:t>With 0 g sugar, 0 g carbs, 0 g fat </a:t>
            </a:r>
          </a:p>
          <a:p>
            <a:r>
              <a:rPr lang="en-US" sz="2400" dirty="0">
                <a:solidFill>
                  <a:srgbClr val="353535"/>
                </a:solidFill>
                <a:latin typeface="Open Sans" panose="020B0606030504020204" pitchFamily="34" charset="0"/>
              </a:rPr>
              <a:t>U</a:t>
            </a:r>
            <a:r>
              <a:rPr lang="en-US" sz="2400" i="0" dirty="0">
                <a:solidFill>
                  <a:srgbClr val="353535"/>
                </a:solidFill>
                <a:effectLst/>
                <a:latin typeface="Open Sans" panose="020B0606030504020204" pitchFamily="34" charset="0"/>
              </a:rPr>
              <a:t>p to 27 g of bio-available protein, </a:t>
            </a:r>
          </a:p>
          <a:p>
            <a:r>
              <a:rPr lang="en-US" sz="2400" i="0" dirty="0">
                <a:solidFill>
                  <a:srgbClr val="353535"/>
                </a:solidFill>
                <a:effectLst/>
                <a:latin typeface="Open Sans" panose="020B0606030504020204" pitchFamily="34" charset="0"/>
              </a:rPr>
              <a:t>Ultra-fast absorption ensures that you recover from your training stronger (and leaner) than ever.</a:t>
            </a:r>
          </a:p>
          <a:p>
            <a:r>
              <a:rPr lang="en-US" sz="2400" i="0" dirty="0">
                <a:solidFill>
                  <a:srgbClr val="353535"/>
                </a:solidFill>
                <a:effectLst/>
                <a:latin typeface="Open Sans" panose="020B0606030504020204" pitchFamily="34" charset="0"/>
              </a:rPr>
              <a:t>DIESEL </a:t>
            </a:r>
            <a:r>
              <a:rPr lang="en-US" sz="2400" i="0" baseline="30000" dirty="0">
                <a:solidFill>
                  <a:srgbClr val="353535"/>
                </a:solidFill>
                <a:effectLst/>
                <a:latin typeface="Open Sans" panose="020B0606030504020204" pitchFamily="34" charset="0"/>
              </a:rPr>
              <a:t>®</a:t>
            </a:r>
            <a:r>
              <a:rPr lang="en-US" sz="2400" i="0" dirty="0">
                <a:solidFill>
                  <a:srgbClr val="353535"/>
                </a:solidFill>
                <a:effectLst/>
                <a:latin typeface="Open Sans" panose="020B0606030504020204" pitchFamily="34" charset="0"/>
              </a:rPr>
              <a:t> is Number #1 Selling New Zealand Whey Protein Isolate on the market</a:t>
            </a:r>
            <a:endParaRPr lang="en-US" b="0" i="0" dirty="0">
              <a:solidFill>
                <a:srgbClr val="353535"/>
              </a:solidFill>
              <a:effectLst/>
              <a:latin typeface="Open Sans" panose="020B0606030504020204" pitchFamily="34" charset="0"/>
            </a:endParaRPr>
          </a:p>
          <a:p>
            <a:endParaRPr lang="fr-CA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632C037F-8A7A-AD85-F264-5520427449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8807" y="367401"/>
            <a:ext cx="6181036" cy="6181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6C9EA56E-A802-C6D7-E7EC-AEBCA2F3D0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914" y="3457919"/>
            <a:ext cx="7088414" cy="3431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75111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579B796-239B-CAB5-2484-8B49AC22D9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83200" y="1524000"/>
            <a:ext cx="6654800" cy="4639712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en-US" sz="3600" b="1" i="0" dirty="0">
                <a:solidFill>
                  <a:schemeClr val="accent1"/>
                </a:solidFill>
                <a:effectLst/>
                <a:latin typeface="Open Sans" panose="020B0606030504020204" pitchFamily="34" charset="0"/>
              </a:rPr>
              <a:t>M&amp;M’s Hi-Protein Peanut Bar</a:t>
            </a:r>
            <a:endParaRPr lang="en-US" sz="3600" b="0" i="0" dirty="0">
              <a:solidFill>
                <a:schemeClr val="accent1"/>
              </a:solidFill>
              <a:effectLst/>
              <a:latin typeface="Open Sans" panose="020B0606030504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353535"/>
                </a:solidFill>
                <a:effectLst/>
                <a:latin typeface="Open Sans" panose="020B0606030504020204" pitchFamily="34" charset="0"/>
              </a:rPr>
              <a:t>Packed and studded with </a:t>
            </a:r>
            <a:r>
              <a:rPr lang="en-US" sz="2400" b="1" i="0" dirty="0">
                <a:solidFill>
                  <a:srgbClr val="353535"/>
                </a:solidFill>
                <a:effectLst/>
                <a:latin typeface="Open Sans" panose="020B0606030504020204" pitchFamily="34" charset="0"/>
              </a:rPr>
              <a:t>ACTUAL mini M&amp;M’s</a:t>
            </a:r>
            <a:r>
              <a:rPr lang="en-US" sz="2400" b="0" i="0" dirty="0">
                <a:solidFill>
                  <a:srgbClr val="353535"/>
                </a:solidFill>
                <a:effectLst/>
                <a:latin typeface="Open Sans" panose="020B0606030504020204" pitchFamily="34" charset="0"/>
              </a:rPr>
              <a:t> </a:t>
            </a:r>
            <a:endParaRPr lang="en-US" sz="2400" i="1" dirty="0">
              <a:solidFill>
                <a:srgbClr val="353535"/>
              </a:solidFill>
              <a:latin typeface="Open Sans" panose="020B0606030504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400" b="1" i="0" dirty="0">
                <a:solidFill>
                  <a:srgbClr val="353535"/>
                </a:solidFill>
                <a:effectLst/>
                <a:latin typeface="Open Sans" panose="020B0606030504020204" pitchFamily="34" charset="0"/>
              </a:rPr>
              <a:t>15g protein</a:t>
            </a:r>
            <a:endParaRPr lang="en-US" sz="2400" b="0" i="0" dirty="0">
              <a:solidFill>
                <a:srgbClr val="353535"/>
              </a:solidFill>
              <a:effectLst/>
              <a:latin typeface="Open Sans" panose="020B0606030504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353535"/>
                </a:solidFill>
                <a:effectLst/>
                <a:latin typeface="Open Sans" panose="020B0606030504020204" pitchFamily="34" charset="0"/>
              </a:rPr>
              <a:t>10g less sugar than a serving of regular (non-protein) M&amp;M’s</a:t>
            </a:r>
          </a:p>
        </p:txBody>
      </p:sp>
      <p:pic>
        <p:nvPicPr>
          <p:cNvPr id="19458" name="Picture 2">
            <a:extLst>
              <a:ext uri="{FF2B5EF4-FFF2-40B4-BE49-F238E27FC236}">
                <a16:creationId xmlns:a16="http://schemas.microsoft.com/office/drawing/2014/main" id="{29CE9455-67FA-E57F-0EBC-E1B0DA4D3B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920750" y="801827"/>
            <a:ext cx="5298384" cy="5298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F712F0F-A75F-1B5D-29F0-93DFE04F80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088877" y="2417754"/>
            <a:ext cx="5631160" cy="2147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8457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>
            <a:extLst>
              <a:ext uri="{FF2B5EF4-FFF2-40B4-BE49-F238E27FC236}">
                <a16:creationId xmlns:a16="http://schemas.microsoft.com/office/drawing/2014/main" id="{E865A950-1F30-C49B-FF05-87C8DBAB1F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7869" y="1053548"/>
            <a:ext cx="6334539" cy="4750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579B796-239B-CAB5-2484-8B49AC22D9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7130" y="437322"/>
            <a:ext cx="5986670" cy="5739641"/>
          </a:xfrm>
        </p:spPr>
        <p:txBody>
          <a:bodyPr>
            <a:normAutofit fontScale="77500" lnSpcReduction="20000"/>
          </a:bodyPr>
          <a:lstStyle/>
          <a:p>
            <a:pPr marL="0" indent="0" algn="l">
              <a:buNone/>
            </a:pPr>
            <a:r>
              <a:rPr lang="en-US" sz="5100" b="1" i="0" dirty="0">
                <a:solidFill>
                  <a:schemeClr val="accent1"/>
                </a:solidFill>
                <a:effectLst/>
                <a:latin typeface="Jockey One"/>
              </a:rPr>
              <a:t>Lenny &amp; Larry’s is All Natural</a:t>
            </a:r>
          </a:p>
          <a:p>
            <a:pPr algn="l"/>
            <a:r>
              <a:rPr lang="en-US" b="0" i="0" dirty="0">
                <a:solidFill>
                  <a:srgbClr val="353535"/>
                </a:solidFill>
                <a:effectLst/>
                <a:latin typeface="Open Sans" panose="020B0606030504020204" pitchFamily="34" charset="0"/>
              </a:rPr>
              <a:t>16 g of protein</a:t>
            </a:r>
          </a:p>
          <a:p>
            <a:pPr algn="l"/>
            <a:r>
              <a:rPr lang="en-US" b="0" i="0" dirty="0">
                <a:solidFill>
                  <a:srgbClr val="353535"/>
                </a:solidFill>
                <a:effectLst/>
                <a:latin typeface="Open Sans" panose="020B0606030504020204" pitchFamily="34" charset="0"/>
              </a:rPr>
              <a:t>Made with only All Natural ingredients</a:t>
            </a:r>
          </a:p>
          <a:p>
            <a:pPr marL="457200" lvl="1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b="0" i="0" dirty="0">
                <a:solidFill>
                  <a:srgbClr val="353535"/>
                </a:solidFill>
                <a:effectLst/>
                <a:latin typeface="Open Sans" panose="020B0606030504020204" pitchFamily="34" charset="0"/>
              </a:rPr>
              <a:t>• Best Tasting</a:t>
            </a:r>
            <a:br>
              <a:rPr lang="en-US" b="0" i="0" dirty="0">
                <a:solidFill>
                  <a:srgbClr val="353535"/>
                </a:solidFill>
                <a:effectLst/>
                <a:latin typeface="Open Sans" panose="020B0606030504020204" pitchFamily="34" charset="0"/>
              </a:rPr>
            </a:br>
            <a:r>
              <a:rPr lang="en-US" b="0" i="0" dirty="0">
                <a:solidFill>
                  <a:srgbClr val="353535"/>
                </a:solidFill>
                <a:effectLst/>
                <a:latin typeface="Open Sans" panose="020B0606030504020204" pitchFamily="34" charset="0"/>
              </a:rPr>
              <a:t>• Good Source of Fiber</a:t>
            </a:r>
            <a:br>
              <a:rPr lang="en-US" b="0" i="0" dirty="0">
                <a:solidFill>
                  <a:srgbClr val="353535"/>
                </a:solidFill>
                <a:effectLst/>
                <a:latin typeface="Open Sans" panose="020B0606030504020204" pitchFamily="34" charset="0"/>
              </a:rPr>
            </a:br>
            <a:r>
              <a:rPr lang="en-US" b="0" i="0" dirty="0">
                <a:solidFill>
                  <a:srgbClr val="353535"/>
                </a:solidFill>
                <a:effectLst/>
                <a:latin typeface="Open Sans" panose="020B0606030504020204" pitchFamily="34" charset="0"/>
              </a:rPr>
              <a:t>• All Natural</a:t>
            </a:r>
            <a:br>
              <a:rPr lang="en-US" b="0" i="0" dirty="0">
                <a:solidFill>
                  <a:srgbClr val="353535"/>
                </a:solidFill>
                <a:effectLst/>
                <a:latin typeface="Open Sans" panose="020B0606030504020204" pitchFamily="34" charset="0"/>
              </a:rPr>
            </a:br>
            <a:r>
              <a:rPr lang="en-US" b="0" i="0" dirty="0">
                <a:solidFill>
                  <a:srgbClr val="353535"/>
                </a:solidFill>
                <a:effectLst/>
                <a:latin typeface="Open Sans" panose="020B0606030504020204" pitchFamily="34" charset="0"/>
              </a:rPr>
              <a:t>• No Cholesterol</a:t>
            </a:r>
            <a:br>
              <a:rPr lang="en-US" b="0" i="0" dirty="0">
                <a:solidFill>
                  <a:srgbClr val="353535"/>
                </a:solidFill>
                <a:effectLst/>
                <a:latin typeface="Open Sans" panose="020B0606030504020204" pitchFamily="34" charset="0"/>
              </a:rPr>
            </a:br>
            <a:r>
              <a:rPr lang="en-US" b="0" i="0" dirty="0">
                <a:solidFill>
                  <a:srgbClr val="353535"/>
                </a:solidFill>
                <a:effectLst/>
                <a:latin typeface="Open Sans" panose="020B0606030504020204" pitchFamily="34" charset="0"/>
              </a:rPr>
              <a:t>• Vegan</a:t>
            </a:r>
            <a:br>
              <a:rPr lang="en-US" b="0" i="0" dirty="0">
                <a:solidFill>
                  <a:srgbClr val="353535"/>
                </a:solidFill>
                <a:effectLst/>
                <a:latin typeface="Open Sans" panose="020B0606030504020204" pitchFamily="34" charset="0"/>
              </a:rPr>
            </a:br>
            <a:r>
              <a:rPr lang="en-US" b="0" i="0" dirty="0">
                <a:solidFill>
                  <a:srgbClr val="353535"/>
                </a:solidFill>
                <a:effectLst/>
                <a:latin typeface="Open Sans" panose="020B0606030504020204" pitchFamily="34" charset="0"/>
              </a:rPr>
              <a:t>• No Trans Fat</a:t>
            </a:r>
            <a:br>
              <a:rPr lang="en-US" b="0" i="0" dirty="0">
                <a:solidFill>
                  <a:srgbClr val="353535"/>
                </a:solidFill>
                <a:effectLst/>
                <a:latin typeface="Open Sans" panose="020B0606030504020204" pitchFamily="34" charset="0"/>
              </a:rPr>
            </a:br>
            <a:r>
              <a:rPr lang="en-US" b="0" i="0" dirty="0">
                <a:solidFill>
                  <a:srgbClr val="353535"/>
                </a:solidFill>
                <a:effectLst/>
                <a:latin typeface="Open Sans" panose="020B0606030504020204" pitchFamily="34" charset="0"/>
              </a:rPr>
              <a:t>• High Protein</a:t>
            </a:r>
            <a:br>
              <a:rPr lang="en-US" b="0" i="0" dirty="0">
                <a:solidFill>
                  <a:srgbClr val="353535"/>
                </a:solidFill>
                <a:effectLst/>
                <a:latin typeface="Open Sans" panose="020B0606030504020204" pitchFamily="34" charset="0"/>
              </a:rPr>
            </a:br>
            <a:r>
              <a:rPr lang="en-US" b="0" i="0" dirty="0">
                <a:solidFill>
                  <a:srgbClr val="353535"/>
                </a:solidFill>
                <a:effectLst/>
                <a:latin typeface="Open Sans" panose="020B0606030504020204" pitchFamily="34" charset="0"/>
              </a:rPr>
              <a:t>• Nothing Artificial</a:t>
            </a:r>
            <a:br>
              <a:rPr lang="en-US" b="0" i="0" dirty="0">
                <a:solidFill>
                  <a:srgbClr val="353535"/>
                </a:solidFill>
                <a:effectLst/>
                <a:latin typeface="Open Sans" panose="020B0606030504020204" pitchFamily="34" charset="0"/>
              </a:rPr>
            </a:br>
            <a:r>
              <a:rPr lang="en-US" b="0" i="0" dirty="0">
                <a:solidFill>
                  <a:srgbClr val="353535"/>
                </a:solidFill>
                <a:effectLst/>
                <a:latin typeface="Open Sans" panose="020B0606030504020204" pitchFamily="34" charset="0"/>
              </a:rPr>
              <a:t>• Non Dairy</a:t>
            </a:r>
            <a:br>
              <a:rPr lang="en-US" b="0" i="0" dirty="0">
                <a:solidFill>
                  <a:srgbClr val="353535"/>
                </a:solidFill>
                <a:effectLst/>
                <a:latin typeface="Open Sans" panose="020B0606030504020204" pitchFamily="34" charset="0"/>
              </a:rPr>
            </a:br>
            <a:r>
              <a:rPr lang="en-US" b="0" i="0" dirty="0">
                <a:solidFill>
                  <a:srgbClr val="353535"/>
                </a:solidFill>
                <a:effectLst/>
                <a:latin typeface="Open Sans" panose="020B0606030504020204" pitchFamily="34" charset="0"/>
              </a:rPr>
              <a:t>• No Sugar Alcohols</a:t>
            </a:r>
            <a:br>
              <a:rPr lang="en-US" b="0" i="0" dirty="0">
                <a:solidFill>
                  <a:srgbClr val="353535"/>
                </a:solidFill>
                <a:effectLst/>
                <a:latin typeface="Open Sans" panose="020B0606030504020204" pitchFamily="34" charset="0"/>
              </a:rPr>
            </a:br>
            <a:r>
              <a:rPr lang="en-US" b="0" i="0" dirty="0">
                <a:solidFill>
                  <a:srgbClr val="353535"/>
                </a:solidFill>
                <a:effectLst/>
                <a:latin typeface="Open Sans" panose="020B0606030504020204" pitchFamily="34" charset="0"/>
              </a:rPr>
              <a:t>• No Eggs</a:t>
            </a:r>
            <a:br>
              <a:rPr lang="en-US" b="0" i="0" dirty="0">
                <a:solidFill>
                  <a:srgbClr val="353535"/>
                </a:solidFill>
                <a:effectLst/>
                <a:latin typeface="Open Sans" panose="020B0606030504020204" pitchFamily="34" charset="0"/>
              </a:rPr>
            </a:br>
            <a:r>
              <a:rPr lang="en-US" b="0" i="0" dirty="0">
                <a:solidFill>
                  <a:srgbClr val="353535"/>
                </a:solidFill>
                <a:effectLst/>
                <a:latin typeface="Open Sans" panose="020B0606030504020204" pitchFamily="34" charset="0"/>
              </a:rPr>
              <a:t>• No High Fructose Corn Syrup</a:t>
            </a:r>
            <a:br>
              <a:rPr lang="en-US" b="0" i="0" dirty="0">
                <a:solidFill>
                  <a:srgbClr val="353535"/>
                </a:solidFill>
                <a:effectLst/>
                <a:latin typeface="Open Sans" panose="020B0606030504020204" pitchFamily="34" charset="0"/>
              </a:rPr>
            </a:br>
            <a:r>
              <a:rPr lang="en-US" b="0" i="0" dirty="0">
                <a:solidFill>
                  <a:srgbClr val="353535"/>
                </a:solidFill>
                <a:effectLst/>
                <a:latin typeface="Open Sans" panose="020B0606030504020204" pitchFamily="34" charset="0"/>
              </a:rPr>
              <a:t>• Non-GMO</a:t>
            </a:r>
            <a:br>
              <a:rPr lang="en-US" b="0" i="0" dirty="0">
                <a:solidFill>
                  <a:srgbClr val="353535"/>
                </a:solidFill>
                <a:effectLst/>
                <a:latin typeface="Open Sans" panose="020B0606030504020204" pitchFamily="34" charset="0"/>
              </a:rPr>
            </a:br>
            <a:r>
              <a:rPr lang="en-US" b="0" i="0" dirty="0">
                <a:solidFill>
                  <a:srgbClr val="353535"/>
                </a:solidFill>
                <a:effectLst/>
                <a:latin typeface="Open Sans" panose="020B0606030504020204" pitchFamily="34" charset="0"/>
              </a:rPr>
              <a:t>• Kosher</a:t>
            </a:r>
          </a:p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8164746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>
            <a:extLst>
              <a:ext uri="{FF2B5EF4-FFF2-40B4-BE49-F238E27FC236}">
                <a16:creationId xmlns:a16="http://schemas.microsoft.com/office/drawing/2014/main" id="{0C46CF97-D652-95DE-E7B0-5A6D4354C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38087" y="-673555"/>
            <a:ext cx="8516258" cy="8516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80A9F6-CCBB-FDFF-65D9-68C6BF50ED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9565" y="478971"/>
            <a:ext cx="6878027" cy="8849182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en-US" sz="2400" b="1" i="0" dirty="0">
                <a:solidFill>
                  <a:srgbClr val="353535"/>
                </a:solidFill>
                <a:effectLst/>
                <a:latin typeface="Jockey One"/>
              </a:rPr>
              <a:t>HULK CLEAN </a:t>
            </a:r>
            <a:r>
              <a:rPr lang="en-US" sz="2400" b="1" i="0" dirty="0">
                <a:solidFill>
                  <a:srgbClr val="353535"/>
                </a:solidFill>
                <a:effectLst/>
                <a:highlight>
                  <a:srgbClr val="FFFF00"/>
                </a:highlight>
                <a:latin typeface="Jockey One"/>
              </a:rPr>
              <a:t>MASS GAINER </a:t>
            </a:r>
            <a:r>
              <a:rPr lang="en-US" sz="2400" b="1" i="0" dirty="0">
                <a:solidFill>
                  <a:srgbClr val="353535"/>
                </a:solidFill>
                <a:effectLst/>
                <a:latin typeface="Jockey One"/>
              </a:rPr>
              <a:t>– ALL-IN-ONE FORMULA</a:t>
            </a:r>
          </a:p>
          <a:p>
            <a:pPr algn="l"/>
            <a:r>
              <a:rPr lang="en-US" sz="2400" i="0" dirty="0">
                <a:solidFill>
                  <a:srgbClr val="353535"/>
                </a:solidFill>
                <a:effectLst/>
                <a:latin typeface="Open Sans" panose="020B0606030504020204" pitchFamily="34" charset="0"/>
              </a:rPr>
              <a:t>With over a 1,000 muscle-feeding calories per serving, HULK Clean Mass Gainer provides your body with the high-quality nutrients it needs to help support substantial increases in growth.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400" i="0" dirty="0">
                <a:solidFill>
                  <a:srgbClr val="353535"/>
                </a:solidFill>
                <a:effectLst/>
                <a:latin typeface="Open Sans" panose="020B0606030504020204" pitchFamily="34" charset="0"/>
              </a:rPr>
              <a:t>60 g Protein including 10 g Aminos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400" i="0" dirty="0">
                <a:solidFill>
                  <a:srgbClr val="353535"/>
                </a:solidFill>
                <a:effectLst/>
                <a:latin typeface="Open Sans" panose="020B0606030504020204" pitchFamily="34" charset="0"/>
              </a:rPr>
              <a:t>Insanely Low in Sugar (ONLY 2 Grams!)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400" i="0" dirty="0">
                <a:solidFill>
                  <a:srgbClr val="353535"/>
                </a:solidFill>
                <a:effectLst/>
                <a:latin typeface="Open Sans" panose="020B0606030504020204" pitchFamily="34" charset="0"/>
              </a:rPr>
              <a:t>Full Serving of Fruits and Vegetables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400" i="0" dirty="0">
                <a:solidFill>
                  <a:srgbClr val="353535"/>
                </a:solidFill>
                <a:effectLst/>
                <a:latin typeface="Open Sans" panose="020B0606030504020204" pitchFamily="34" charset="0"/>
              </a:rPr>
              <a:t>Lactose-Free &amp; Gluten-Free</a:t>
            </a:r>
          </a:p>
          <a:p>
            <a:endParaRPr lang="fr-CA" dirty="0"/>
          </a:p>
        </p:txBody>
      </p:sp>
      <p:pic>
        <p:nvPicPr>
          <p:cNvPr id="2" name="Picture 6">
            <a:extLst>
              <a:ext uri="{FF2B5EF4-FFF2-40B4-BE49-F238E27FC236}">
                <a16:creationId xmlns:a16="http://schemas.microsoft.com/office/drawing/2014/main" id="{FCDF6793-A059-AF50-0B94-82DEBFB3CA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621" y="4903562"/>
            <a:ext cx="7047701" cy="1597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63608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C3F2103B-8EBF-3D93-80A2-A86EB4DF06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9563"/>
            <a:ext cx="5867400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80A9F6-CCBB-FDFF-65D9-68C6BF50ED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9565" y="478971"/>
            <a:ext cx="6689035" cy="6069466"/>
          </a:xfrm>
        </p:spPr>
        <p:txBody>
          <a:bodyPr>
            <a:normAutofit fontScale="92500" lnSpcReduction="10000"/>
          </a:bodyPr>
          <a:lstStyle/>
          <a:p>
            <a:pPr marL="0" indent="0" algn="l">
              <a:buNone/>
            </a:pPr>
            <a:r>
              <a:rPr lang="en-US" b="1" dirty="0">
                <a:solidFill>
                  <a:schemeClr val="accent1"/>
                </a:solidFill>
                <a:latin typeface="Open Sans" panose="020B0606030504020204" pitchFamily="34" charset="0"/>
              </a:rPr>
              <a:t>Build muscle fast!</a:t>
            </a:r>
            <a:endParaRPr lang="en-US" b="1" i="0" dirty="0">
              <a:solidFill>
                <a:schemeClr val="accent1"/>
              </a:solidFill>
              <a:effectLst/>
              <a:latin typeface="Open Sans" panose="020B0606030504020204" pitchFamily="34" charset="0"/>
            </a:endParaRPr>
          </a:p>
          <a:p>
            <a:pPr algn="l"/>
            <a:r>
              <a:rPr lang="en-US" b="1" i="0" dirty="0">
                <a:solidFill>
                  <a:srgbClr val="353535"/>
                </a:solidFill>
                <a:effectLst/>
                <a:latin typeface="Open Sans" panose="020B0606030504020204" pitchFamily="34" charset="0"/>
              </a:rPr>
              <a:t>TESTDEX WILL:</a:t>
            </a:r>
            <a:endParaRPr lang="en-US" b="0" i="0" dirty="0">
              <a:solidFill>
                <a:srgbClr val="353535"/>
              </a:solidFill>
              <a:effectLst/>
              <a:latin typeface="Open Sans" panose="020B0606030504020204" pitchFamily="34" charset="0"/>
            </a:endParaRPr>
          </a:p>
          <a:p>
            <a:pPr lvl="1"/>
            <a:r>
              <a:rPr lang="en-US" b="0" i="0" dirty="0">
                <a:solidFill>
                  <a:srgbClr val="353535"/>
                </a:solidFill>
                <a:effectLst/>
                <a:latin typeface="Open Sans" panose="020B0606030504020204" pitchFamily="34" charset="0"/>
              </a:rPr>
              <a:t>raise testosterone and reduce estrogen</a:t>
            </a:r>
          </a:p>
          <a:p>
            <a:pPr lvl="1"/>
            <a:r>
              <a:rPr lang="en-US" b="0" i="0" dirty="0">
                <a:solidFill>
                  <a:srgbClr val="353535"/>
                </a:solidFill>
                <a:effectLst/>
                <a:latin typeface="Open Sans" panose="020B0606030504020204" pitchFamily="34" charset="0"/>
              </a:rPr>
              <a:t>increase lean muscle mass</a:t>
            </a:r>
          </a:p>
          <a:p>
            <a:pPr lvl="1"/>
            <a:r>
              <a:rPr lang="en-US" b="0" i="0" dirty="0">
                <a:solidFill>
                  <a:srgbClr val="353535"/>
                </a:solidFill>
                <a:effectLst/>
                <a:latin typeface="Open Sans" panose="020B0606030504020204" pitchFamily="34" charset="0"/>
              </a:rPr>
              <a:t>boost strength and power</a:t>
            </a:r>
          </a:p>
          <a:p>
            <a:pPr lvl="1"/>
            <a:r>
              <a:rPr lang="en-US" b="0" i="0" dirty="0">
                <a:solidFill>
                  <a:srgbClr val="353535"/>
                </a:solidFill>
                <a:effectLst/>
                <a:latin typeface="Open Sans" panose="020B0606030504020204" pitchFamily="34" charset="0"/>
              </a:rPr>
              <a:t>improve muscle hardness</a:t>
            </a:r>
          </a:p>
          <a:p>
            <a:pPr lvl="1"/>
            <a:r>
              <a:rPr lang="en-US" b="0" i="0" dirty="0">
                <a:solidFill>
                  <a:srgbClr val="353535"/>
                </a:solidFill>
                <a:effectLst/>
                <a:latin typeface="Open Sans" panose="020B0606030504020204" pitchFamily="34" charset="0"/>
              </a:rPr>
              <a:t>spike libido and sexual performance</a:t>
            </a:r>
          </a:p>
          <a:p>
            <a:pPr lvl="1"/>
            <a:r>
              <a:rPr lang="en-US" b="0" i="0" dirty="0">
                <a:solidFill>
                  <a:srgbClr val="353535"/>
                </a:solidFill>
                <a:effectLst/>
                <a:latin typeface="Open Sans" panose="020B0606030504020204" pitchFamily="34" charset="0"/>
              </a:rPr>
              <a:t>lower cortisol</a:t>
            </a:r>
          </a:p>
          <a:p>
            <a:pPr algn="l"/>
            <a:r>
              <a:rPr lang="en-US" b="1" i="0" dirty="0">
                <a:solidFill>
                  <a:srgbClr val="353535"/>
                </a:solidFill>
                <a:effectLst/>
                <a:latin typeface="Jockey One"/>
              </a:rPr>
              <a:t>HOW TO USE:</a:t>
            </a:r>
          </a:p>
          <a:p>
            <a:pPr lvl="1"/>
            <a:r>
              <a:rPr lang="en-US" b="0" i="0" dirty="0" err="1">
                <a:solidFill>
                  <a:srgbClr val="353535"/>
                </a:solidFill>
                <a:effectLst/>
                <a:latin typeface="Open Sans" panose="020B0606030504020204" pitchFamily="34" charset="0"/>
              </a:rPr>
              <a:t>Testdex</a:t>
            </a:r>
            <a:r>
              <a:rPr lang="en-US" b="0" i="0" dirty="0">
                <a:solidFill>
                  <a:srgbClr val="353535"/>
                </a:solidFill>
                <a:effectLst/>
                <a:latin typeface="Open Sans" panose="020B0606030504020204" pitchFamily="34" charset="0"/>
              </a:rPr>
              <a:t> is taken one capsule, once per day. It is best to take </a:t>
            </a:r>
            <a:r>
              <a:rPr lang="en-US" b="0" i="0" dirty="0" err="1">
                <a:solidFill>
                  <a:srgbClr val="353535"/>
                </a:solidFill>
                <a:effectLst/>
                <a:latin typeface="Open Sans" panose="020B0606030504020204" pitchFamily="34" charset="0"/>
              </a:rPr>
              <a:t>Testdex</a:t>
            </a:r>
            <a:r>
              <a:rPr lang="en-US" b="0" i="0" dirty="0">
                <a:solidFill>
                  <a:srgbClr val="353535"/>
                </a:solidFill>
                <a:effectLst/>
                <a:latin typeface="Open Sans" panose="020B0606030504020204" pitchFamily="34" charset="0"/>
              </a:rPr>
              <a:t> at the same time every day. Cycle 4 weeks on, 1 off.</a:t>
            </a:r>
          </a:p>
          <a:p>
            <a:r>
              <a:rPr lang="en-US" b="1" i="0" dirty="0">
                <a:solidFill>
                  <a:srgbClr val="353535"/>
                </a:solidFill>
                <a:effectLst/>
                <a:latin typeface="Open Sans" panose="020B0606030504020204" pitchFamily="34" charset="0"/>
              </a:rPr>
              <a:t>What kind of results will I get with </a:t>
            </a:r>
            <a:r>
              <a:rPr lang="en-US" b="1" i="0" dirty="0" err="1">
                <a:solidFill>
                  <a:srgbClr val="353535"/>
                </a:solidFill>
                <a:effectLst/>
                <a:latin typeface="Open Sans" panose="020B0606030504020204" pitchFamily="34" charset="0"/>
              </a:rPr>
              <a:t>Testdex</a:t>
            </a:r>
            <a:r>
              <a:rPr lang="en-US" b="1" i="0" dirty="0">
                <a:solidFill>
                  <a:srgbClr val="353535"/>
                </a:solidFill>
                <a:effectLst/>
                <a:latin typeface="Open Sans" panose="020B0606030504020204" pitchFamily="34" charset="0"/>
              </a:rPr>
              <a:t>?</a:t>
            </a:r>
          </a:p>
          <a:p>
            <a:pPr lvl="1"/>
            <a:r>
              <a:rPr lang="en-US" b="0" i="0" dirty="0">
                <a:solidFill>
                  <a:srgbClr val="353535"/>
                </a:solidFill>
                <a:effectLst/>
                <a:latin typeface="Open Sans" panose="020B0606030504020204" pitchFamily="34" charset="0"/>
              </a:rPr>
              <a:t>Every individual is different, but you should start feeling changes within 7 days of starting </a:t>
            </a:r>
            <a:r>
              <a:rPr lang="en-US" b="0" i="0" dirty="0" err="1">
                <a:solidFill>
                  <a:srgbClr val="353535"/>
                </a:solidFill>
                <a:effectLst/>
                <a:latin typeface="Open Sans" panose="020B0606030504020204" pitchFamily="34" charset="0"/>
              </a:rPr>
              <a:t>Testdex</a:t>
            </a:r>
            <a:r>
              <a:rPr lang="en-US" b="0" i="0" dirty="0">
                <a:solidFill>
                  <a:srgbClr val="353535"/>
                </a:solidFill>
                <a:effectLst/>
                <a:latin typeface="Open Sans" panose="020B0606030504020204" pitchFamily="34" charset="0"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n-US" b="0" i="0" dirty="0">
              <a:solidFill>
                <a:srgbClr val="353535"/>
              </a:solidFill>
              <a:effectLst/>
              <a:latin typeface="Open Sans" panose="020B0606030504020204" pitchFamily="34" charset="0"/>
            </a:endParaRPr>
          </a:p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7840675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EC7081-3DA4-CA2D-4BFF-AE8B0DC3B5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4021" y="275772"/>
            <a:ext cx="6703178" cy="6429828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en-US" b="1" i="0" dirty="0">
                <a:solidFill>
                  <a:schemeClr val="accent1"/>
                </a:solidFill>
                <a:effectLst/>
                <a:latin typeface="Open Sans" panose="020B0606030504020204" pitchFamily="34" charset="0"/>
              </a:rPr>
              <a:t>SPARKLING PROTEIN WATER</a:t>
            </a:r>
            <a:r>
              <a:rPr lang="en-US" b="0" i="0" dirty="0">
                <a:solidFill>
                  <a:schemeClr val="accent1"/>
                </a:solidFill>
                <a:effectLst/>
                <a:latin typeface="Open Sans" panose="020B0606030504020204" pitchFamily="34" charset="0"/>
              </a:rPr>
              <a:t> </a:t>
            </a:r>
          </a:p>
          <a:p>
            <a:r>
              <a:rPr lang="en-US" sz="2000" b="0" i="0" dirty="0">
                <a:solidFill>
                  <a:srgbClr val="353535"/>
                </a:solidFill>
                <a:effectLst/>
                <a:latin typeface="Open Sans" panose="020B0606030504020204" pitchFamily="34" charset="0"/>
              </a:rPr>
              <a:t>Unreal taste that is bursting with flavor and protein in every drop. </a:t>
            </a:r>
          </a:p>
          <a:p>
            <a:r>
              <a:rPr lang="en-US" sz="2000" b="0" i="0" dirty="0">
                <a:solidFill>
                  <a:srgbClr val="353535"/>
                </a:solidFill>
                <a:effectLst/>
                <a:latin typeface="Open Sans" panose="020B0606030504020204" pitchFamily="34" charset="0"/>
              </a:rPr>
              <a:t>The most amazing things happen when hydrogen, oxygen, whey protein, and carbon dioxide do the tango.</a:t>
            </a:r>
          </a:p>
          <a:p>
            <a:pPr marL="0" indent="0" algn="l">
              <a:buNone/>
            </a:pPr>
            <a:endParaRPr lang="en-US" b="1" i="0" u="sng" dirty="0">
              <a:solidFill>
                <a:schemeClr val="accent1"/>
              </a:solidFill>
              <a:effectLst/>
              <a:latin typeface="arial" panose="020B0604020202020204" pitchFamily="34" charset="0"/>
            </a:endParaRPr>
          </a:p>
          <a:p>
            <a:pPr marL="0" indent="0" algn="l">
              <a:buNone/>
            </a:pPr>
            <a:endParaRPr lang="en-US" b="1" i="0" u="sng" dirty="0">
              <a:solidFill>
                <a:schemeClr val="accent1"/>
              </a:solidFill>
              <a:effectLst/>
              <a:latin typeface="arial" panose="020B0604020202020204" pitchFamily="34" charset="0"/>
            </a:endParaRPr>
          </a:p>
          <a:p>
            <a:pPr marL="0" indent="0" algn="l">
              <a:buNone/>
            </a:pPr>
            <a:r>
              <a:rPr lang="en-US" b="1" i="0" u="sng" dirty="0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When to take C4</a:t>
            </a:r>
          </a:p>
          <a:p>
            <a:r>
              <a:rPr lang="en-US" sz="24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25-30 min before workout</a:t>
            </a:r>
            <a:endParaRPr lang="fr-CA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6571B0-43A4-91AC-9A69-7CFB467E50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72" y="496956"/>
            <a:ext cx="5052949" cy="60852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4697F8-6F96-44BF-C867-9363B33539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3318" y="2298187"/>
            <a:ext cx="2574856" cy="2261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0548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2C7C39-8B6F-C6C2-9DEA-D73BA885C9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4001" y="0"/>
            <a:ext cx="6858000" cy="6858000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579B796-239B-CAB5-2484-8B49AC22D9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57520" y="447040"/>
            <a:ext cx="6350001" cy="6217920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en-US" sz="3900" b="1" i="0" cap="all" dirty="0">
                <a:solidFill>
                  <a:schemeClr val="accent1"/>
                </a:solidFill>
                <a:effectLst/>
                <a:latin typeface="Jockey One"/>
              </a:rPr>
              <a:t>FROG FUEL DIGESTS 4X FASTER THAN WHEY PROTEIN</a:t>
            </a:r>
          </a:p>
          <a:p>
            <a:pPr algn="l">
              <a:lnSpc>
                <a:spcPct val="110000"/>
              </a:lnSpc>
              <a:spcBef>
                <a:spcPts val="600"/>
              </a:spcBef>
            </a:pPr>
            <a:r>
              <a:rPr lang="en-US" sz="2400" b="0" i="0" dirty="0">
                <a:solidFill>
                  <a:srgbClr val="000000"/>
                </a:solidFill>
                <a:effectLst/>
                <a:latin typeface="Jockey One"/>
              </a:rPr>
              <a:t>Frog Fuel’s nano hydrolyzed collagen® protein digested completely within 15 minutes. The same amount of whey protein from a leading brand took over 60 minutes to digest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Jockey One"/>
              </a:rPr>
              <a:t>completel</a:t>
            </a:r>
            <a:endParaRPr lang="en-US" sz="2400" b="0" i="0" dirty="0">
              <a:solidFill>
                <a:srgbClr val="000000"/>
              </a:solidFill>
              <a:effectLst/>
              <a:latin typeface="Jockey One"/>
            </a:endParaRPr>
          </a:p>
          <a:p>
            <a:pPr algn="l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A" sz="2000" b="0" i="0" dirty="0">
                <a:solidFill>
                  <a:srgbClr val="000000"/>
                </a:solidFill>
                <a:effectLst/>
                <a:latin typeface="Jockey One"/>
              </a:rPr>
              <a:t>Nano-</a:t>
            </a:r>
            <a:r>
              <a:rPr lang="fr-CA" sz="2000" b="0" i="0" dirty="0" err="1">
                <a:solidFill>
                  <a:srgbClr val="000000"/>
                </a:solidFill>
                <a:effectLst/>
                <a:latin typeface="Jockey One"/>
              </a:rPr>
              <a:t>Hydrolyzed</a:t>
            </a:r>
            <a:r>
              <a:rPr lang="fr-CA" sz="2000" b="0" i="0" dirty="0">
                <a:solidFill>
                  <a:srgbClr val="000000"/>
                </a:solidFill>
                <a:effectLst/>
                <a:latin typeface="Jockey One"/>
              </a:rPr>
              <a:t> </a:t>
            </a:r>
            <a:r>
              <a:rPr lang="fr-CA" sz="2000" b="0" i="0" dirty="0" err="1">
                <a:solidFill>
                  <a:srgbClr val="000000"/>
                </a:solidFill>
                <a:effectLst/>
                <a:latin typeface="Jockey One"/>
              </a:rPr>
              <a:t>Collagen</a:t>
            </a:r>
            <a:r>
              <a:rPr lang="fr-CA" sz="2000" b="0" i="0" dirty="0">
                <a:solidFill>
                  <a:srgbClr val="000000"/>
                </a:solidFill>
                <a:effectLst/>
                <a:latin typeface="Jockey One"/>
              </a:rPr>
              <a:t>® </a:t>
            </a:r>
            <a:r>
              <a:rPr lang="fr-CA" sz="2000" b="0" i="0" dirty="0" err="1">
                <a:solidFill>
                  <a:srgbClr val="000000"/>
                </a:solidFill>
                <a:effectLst/>
                <a:latin typeface="Jockey One"/>
              </a:rPr>
              <a:t>protein</a:t>
            </a:r>
            <a:r>
              <a:rPr lang="fr-CA" sz="2000" b="0" i="0" dirty="0">
                <a:solidFill>
                  <a:srgbClr val="000000"/>
                </a:solidFill>
                <a:effectLst/>
                <a:latin typeface="Jockey One"/>
              </a:rPr>
              <a:t> </a:t>
            </a:r>
            <a:r>
              <a:rPr lang="fr-CA" sz="2000" b="0" i="0" dirty="0" err="1">
                <a:solidFill>
                  <a:srgbClr val="000000"/>
                </a:solidFill>
                <a:effectLst/>
                <a:latin typeface="Jockey One"/>
              </a:rPr>
              <a:t>from</a:t>
            </a:r>
            <a:r>
              <a:rPr lang="fr-CA" sz="2000" b="0" i="0" dirty="0">
                <a:solidFill>
                  <a:srgbClr val="000000"/>
                </a:solidFill>
                <a:effectLst/>
                <a:latin typeface="Jockey One"/>
              </a:rPr>
              <a:t> </a:t>
            </a:r>
            <a:r>
              <a:rPr lang="fr-CA" sz="2000" b="0" i="0" dirty="0" err="1">
                <a:solidFill>
                  <a:srgbClr val="000000"/>
                </a:solidFill>
                <a:effectLst/>
                <a:latin typeface="Jockey One"/>
              </a:rPr>
              <a:t>grass-fed</a:t>
            </a:r>
            <a:r>
              <a:rPr lang="fr-CA" sz="2000" b="0" i="0" dirty="0">
                <a:solidFill>
                  <a:srgbClr val="000000"/>
                </a:solidFill>
                <a:effectLst/>
                <a:latin typeface="Jockey One"/>
              </a:rPr>
              <a:t> </a:t>
            </a:r>
            <a:r>
              <a:rPr lang="fr-CA" sz="2000" b="0" i="0" dirty="0" err="1">
                <a:solidFill>
                  <a:srgbClr val="000000"/>
                </a:solidFill>
                <a:effectLst/>
                <a:latin typeface="Jockey One"/>
              </a:rPr>
              <a:t>cows</a:t>
            </a:r>
            <a:r>
              <a:rPr lang="fr-CA" sz="2000" b="0" i="0" dirty="0">
                <a:solidFill>
                  <a:srgbClr val="000000"/>
                </a:solidFill>
                <a:effectLst/>
                <a:latin typeface="Jockey One"/>
              </a:rPr>
              <a:t> </a:t>
            </a:r>
          </a:p>
          <a:p>
            <a:pPr algn="l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A" sz="2000" b="1" i="0" dirty="0">
                <a:solidFill>
                  <a:srgbClr val="000000"/>
                </a:solidFill>
                <a:effectLst/>
                <a:latin typeface="Jockey One"/>
              </a:rPr>
              <a:t>15g </a:t>
            </a:r>
            <a:r>
              <a:rPr lang="fr-CA" sz="2000" b="1" i="0" dirty="0" err="1">
                <a:solidFill>
                  <a:srgbClr val="000000"/>
                </a:solidFill>
                <a:effectLst/>
                <a:latin typeface="Jockey One"/>
              </a:rPr>
              <a:t>liquid</a:t>
            </a:r>
            <a:r>
              <a:rPr lang="fr-CA" sz="2000" b="1" i="0" dirty="0">
                <a:solidFill>
                  <a:srgbClr val="000000"/>
                </a:solidFill>
                <a:effectLst/>
                <a:latin typeface="Jockey One"/>
              </a:rPr>
              <a:t> </a:t>
            </a:r>
            <a:r>
              <a:rPr lang="fr-CA" sz="2000" b="1" i="0" dirty="0" err="1">
                <a:solidFill>
                  <a:srgbClr val="000000"/>
                </a:solidFill>
                <a:effectLst/>
                <a:latin typeface="Jockey One"/>
              </a:rPr>
              <a:t>protein</a:t>
            </a:r>
            <a:r>
              <a:rPr lang="fr-CA" sz="2000" b="1" i="0" dirty="0">
                <a:solidFill>
                  <a:srgbClr val="000000"/>
                </a:solidFill>
                <a:effectLst/>
                <a:latin typeface="Jockey One"/>
              </a:rPr>
              <a:t> per shot</a:t>
            </a:r>
          </a:p>
          <a:p>
            <a:pPr algn="l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A" sz="2000" b="0" i="0" dirty="0">
                <a:solidFill>
                  <a:srgbClr val="000000"/>
                </a:solidFill>
                <a:effectLst/>
                <a:latin typeface="Jockey One"/>
              </a:rPr>
              <a:t>0g of Carbohydrates</a:t>
            </a:r>
          </a:p>
          <a:p>
            <a:pPr algn="l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A" sz="2000" b="0" i="0" dirty="0">
                <a:solidFill>
                  <a:srgbClr val="000000"/>
                </a:solidFill>
                <a:effectLst/>
                <a:latin typeface="Jockey One"/>
              </a:rPr>
              <a:t>22 </a:t>
            </a:r>
            <a:r>
              <a:rPr lang="fr-CA" sz="2000" b="0" i="0" dirty="0" err="1">
                <a:solidFill>
                  <a:srgbClr val="000000"/>
                </a:solidFill>
                <a:effectLst/>
                <a:latin typeface="Jockey One"/>
              </a:rPr>
              <a:t>Amino</a:t>
            </a:r>
            <a:r>
              <a:rPr lang="fr-CA" sz="2000" b="0" i="0" dirty="0">
                <a:solidFill>
                  <a:srgbClr val="000000"/>
                </a:solidFill>
                <a:effectLst/>
                <a:latin typeface="Jockey One"/>
              </a:rPr>
              <a:t> </a:t>
            </a:r>
            <a:r>
              <a:rPr lang="fr-CA" sz="2000" b="0" i="0" dirty="0" err="1">
                <a:solidFill>
                  <a:srgbClr val="000000"/>
                </a:solidFill>
                <a:effectLst/>
                <a:latin typeface="Jockey One"/>
              </a:rPr>
              <a:t>Acids</a:t>
            </a:r>
            <a:r>
              <a:rPr lang="fr-CA" sz="2000" b="0" i="0" dirty="0">
                <a:solidFill>
                  <a:srgbClr val="000000"/>
                </a:solidFill>
                <a:effectLst/>
                <a:latin typeface="Jockey One"/>
              </a:rPr>
              <a:t> </a:t>
            </a:r>
          </a:p>
          <a:p>
            <a:pPr algn="l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A" sz="2000" b="0" i="0" dirty="0" err="1">
                <a:solidFill>
                  <a:srgbClr val="000000"/>
                </a:solidFill>
                <a:effectLst/>
                <a:latin typeface="Jockey One"/>
              </a:rPr>
              <a:t>Fortified</a:t>
            </a:r>
            <a:r>
              <a:rPr lang="fr-CA" sz="2000" b="0" i="0" dirty="0">
                <a:solidFill>
                  <a:srgbClr val="000000"/>
                </a:solidFill>
                <a:effectLst/>
                <a:latin typeface="Jockey One"/>
              </a:rPr>
              <a:t> </a:t>
            </a:r>
            <a:r>
              <a:rPr lang="fr-CA" sz="2000" b="0" i="0" dirty="0" err="1">
                <a:solidFill>
                  <a:srgbClr val="000000"/>
                </a:solidFill>
                <a:effectLst/>
                <a:latin typeface="Jockey One"/>
              </a:rPr>
              <a:t>Amino</a:t>
            </a:r>
            <a:r>
              <a:rPr lang="fr-CA" sz="2000" b="0" i="0" dirty="0">
                <a:solidFill>
                  <a:srgbClr val="000000"/>
                </a:solidFill>
                <a:effectLst/>
                <a:latin typeface="Jockey One"/>
              </a:rPr>
              <a:t> </a:t>
            </a:r>
            <a:r>
              <a:rPr lang="fr-CA" sz="2000" b="0" i="0" dirty="0" err="1">
                <a:solidFill>
                  <a:srgbClr val="000000"/>
                </a:solidFill>
                <a:effectLst/>
                <a:latin typeface="Jockey One"/>
              </a:rPr>
              <a:t>Acids</a:t>
            </a:r>
            <a:r>
              <a:rPr lang="fr-CA" sz="2000" b="0" i="0" dirty="0">
                <a:solidFill>
                  <a:srgbClr val="000000"/>
                </a:solidFill>
                <a:effectLst/>
                <a:latin typeface="Jockey One"/>
              </a:rPr>
              <a:t>: Glutamine, </a:t>
            </a:r>
            <a:r>
              <a:rPr lang="fr-CA" sz="2000" b="0" i="0" dirty="0" err="1">
                <a:solidFill>
                  <a:srgbClr val="000000"/>
                </a:solidFill>
                <a:effectLst/>
                <a:latin typeface="Jockey One"/>
              </a:rPr>
              <a:t>Cysteine</a:t>
            </a:r>
            <a:r>
              <a:rPr lang="fr-CA" sz="2000" b="0" i="0" dirty="0">
                <a:solidFill>
                  <a:srgbClr val="000000"/>
                </a:solidFill>
                <a:effectLst/>
                <a:latin typeface="Jockey One"/>
              </a:rPr>
              <a:t>, Histidine, </a:t>
            </a:r>
            <a:r>
              <a:rPr lang="fr-CA" sz="2000" b="0" i="0" dirty="0" err="1">
                <a:solidFill>
                  <a:srgbClr val="000000"/>
                </a:solidFill>
                <a:effectLst/>
                <a:latin typeface="Jockey One"/>
              </a:rPr>
              <a:t>Methionine</a:t>
            </a:r>
            <a:r>
              <a:rPr lang="fr-CA" sz="2000" b="0" i="0" dirty="0">
                <a:solidFill>
                  <a:srgbClr val="000000"/>
                </a:solidFill>
                <a:effectLst/>
                <a:latin typeface="Jockey One"/>
              </a:rPr>
              <a:t>, </a:t>
            </a:r>
            <a:r>
              <a:rPr lang="fr-CA" sz="2000" b="0" i="0" dirty="0" err="1">
                <a:solidFill>
                  <a:srgbClr val="000000"/>
                </a:solidFill>
                <a:effectLst/>
                <a:latin typeface="Jockey One"/>
              </a:rPr>
              <a:t>Threonine</a:t>
            </a:r>
            <a:r>
              <a:rPr lang="fr-CA" sz="2000" b="0" i="0" dirty="0">
                <a:solidFill>
                  <a:srgbClr val="000000"/>
                </a:solidFill>
                <a:effectLst/>
                <a:latin typeface="Jockey One"/>
              </a:rPr>
              <a:t>, Taurine &amp; </a:t>
            </a:r>
            <a:r>
              <a:rPr lang="fr-CA" sz="2000" b="0" i="0" dirty="0" err="1">
                <a:solidFill>
                  <a:srgbClr val="000000"/>
                </a:solidFill>
                <a:effectLst/>
                <a:latin typeface="Jockey One"/>
              </a:rPr>
              <a:t>Tryptophan</a:t>
            </a:r>
            <a:endParaRPr lang="fr-CA" sz="2000" b="0" i="0" dirty="0">
              <a:solidFill>
                <a:srgbClr val="000000"/>
              </a:solidFill>
              <a:effectLst/>
              <a:latin typeface="Jockey One"/>
            </a:endParaRPr>
          </a:p>
          <a:p>
            <a:pPr algn="l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A" sz="2000" b="0" i="0" dirty="0">
                <a:solidFill>
                  <a:srgbClr val="000000"/>
                </a:solidFill>
                <a:effectLst/>
                <a:latin typeface="Jockey One"/>
              </a:rPr>
              <a:t>NO Sugar, Fat, Gluten, or Lactose</a:t>
            </a:r>
            <a:endParaRPr lang="fr-CA" sz="2000" dirty="0">
              <a:solidFill>
                <a:srgbClr val="000000"/>
              </a:solidFill>
              <a:latin typeface="Jockey One"/>
            </a:endParaRPr>
          </a:p>
          <a:p>
            <a:pPr algn="l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A" sz="2000" b="0" i="0" dirty="0">
                <a:solidFill>
                  <a:srgbClr val="000000"/>
                </a:solidFill>
                <a:effectLst/>
                <a:latin typeface="Jockey One"/>
              </a:rPr>
              <a:t>NO </a:t>
            </a:r>
            <a:r>
              <a:rPr lang="fr-CA" sz="2000" b="0" i="0" dirty="0" err="1">
                <a:solidFill>
                  <a:srgbClr val="000000"/>
                </a:solidFill>
                <a:effectLst/>
                <a:latin typeface="Jockey One"/>
              </a:rPr>
              <a:t>banned</a:t>
            </a:r>
            <a:r>
              <a:rPr lang="fr-CA" sz="2000" b="0" i="0" dirty="0">
                <a:solidFill>
                  <a:srgbClr val="000000"/>
                </a:solidFill>
                <a:effectLst/>
                <a:latin typeface="Jockey One"/>
              </a:rPr>
              <a:t> substances and no </a:t>
            </a:r>
            <a:r>
              <a:rPr lang="fr-CA" sz="2000" b="0" i="0" dirty="0" err="1">
                <a:solidFill>
                  <a:srgbClr val="000000"/>
                </a:solidFill>
                <a:effectLst/>
                <a:latin typeface="Jockey One"/>
              </a:rPr>
              <a:t>GMOs</a:t>
            </a:r>
            <a:endParaRPr lang="fr-CA" sz="2000" b="0" i="0" dirty="0">
              <a:solidFill>
                <a:srgbClr val="000000"/>
              </a:solidFill>
              <a:effectLst/>
              <a:latin typeface="Jockey One"/>
            </a:endParaRPr>
          </a:p>
        </p:txBody>
      </p:sp>
    </p:spTree>
    <p:extLst>
      <p:ext uri="{BB962C8B-B14F-4D97-AF65-F5344CB8AC3E}">
        <p14:creationId xmlns:p14="http://schemas.microsoft.com/office/powerpoint/2010/main" val="18127294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579B796-239B-CAB5-2484-8B49AC22D9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57520" y="447040"/>
            <a:ext cx="6350001" cy="6217920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en-US" sz="3600" b="1" i="0" dirty="0">
                <a:solidFill>
                  <a:schemeClr val="accent1"/>
                </a:solidFill>
                <a:effectLst/>
                <a:latin typeface="Open Sans" panose="020B0606030504020204" pitchFamily="34" charset="0"/>
              </a:rPr>
              <a:t>Protein Shakes on the go!</a:t>
            </a:r>
          </a:p>
          <a:p>
            <a:pPr marL="0" indent="0" algn="l">
              <a:buNone/>
            </a:pPr>
            <a:r>
              <a:rPr lang="en-US" i="0" dirty="0">
                <a:solidFill>
                  <a:srgbClr val="353535"/>
                </a:solidFill>
                <a:effectLst/>
                <a:latin typeface="Open Sans" panose="020B0606030504020204" pitchFamily="34" charset="0"/>
              </a:rPr>
              <a:t>Naturally flavored shake that provides your body with:</a:t>
            </a:r>
          </a:p>
          <a:p>
            <a:r>
              <a:rPr lang="en-US" b="1" i="0" dirty="0">
                <a:solidFill>
                  <a:srgbClr val="353535"/>
                </a:solidFill>
                <a:effectLst/>
                <a:latin typeface="Open Sans" panose="020B0606030504020204" pitchFamily="34" charset="0"/>
              </a:rPr>
              <a:t>30g of protein</a:t>
            </a:r>
          </a:p>
          <a:p>
            <a:r>
              <a:rPr lang="en-US" i="0" dirty="0">
                <a:solidFill>
                  <a:srgbClr val="353535"/>
                </a:solidFill>
                <a:effectLst/>
                <a:latin typeface="Open Sans" panose="020B0606030504020204" pitchFamily="34" charset="0"/>
              </a:rPr>
              <a:t>3 grams of carbs</a:t>
            </a:r>
          </a:p>
          <a:p>
            <a:r>
              <a:rPr lang="en-US" i="0" dirty="0">
                <a:solidFill>
                  <a:srgbClr val="353535"/>
                </a:solidFill>
                <a:effectLst/>
                <a:latin typeface="Open Sans" panose="020B0606030504020204" pitchFamily="34" charset="0"/>
              </a:rPr>
              <a:t>1 gram of sugar. </a:t>
            </a:r>
          </a:p>
          <a:p>
            <a:r>
              <a:rPr lang="en-US" i="0" dirty="0">
                <a:solidFill>
                  <a:srgbClr val="353535"/>
                </a:solidFill>
                <a:effectLst/>
                <a:latin typeface="Open Sans" panose="020B0606030504020204" pitchFamily="34" charset="0"/>
              </a:rPr>
              <a:t>non-GMO </a:t>
            </a:r>
            <a:endParaRPr lang="fr-CA" dirty="0">
              <a:solidFill>
                <a:srgbClr val="000000"/>
              </a:solidFill>
              <a:latin typeface="Jockey One"/>
            </a:endParaRPr>
          </a:p>
          <a:p>
            <a:r>
              <a:rPr lang="fr-CA" i="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Gluten Free</a:t>
            </a:r>
            <a:endParaRPr lang="en-US" i="0" dirty="0">
              <a:solidFill>
                <a:srgbClr val="353535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7650" name="Picture 2">
            <a:extLst>
              <a:ext uri="{FF2B5EF4-FFF2-40B4-BE49-F238E27FC236}">
                <a16:creationId xmlns:a16="http://schemas.microsoft.com/office/drawing/2014/main" id="{696DE298-AAF7-6FC1-7AC8-342CB9A9C0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8961" y="-70485"/>
            <a:ext cx="8737875" cy="6735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07835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BC758AEA-B2AA-69B5-73CA-4AC01575AB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5843" y="571500"/>
            <a:ext cx="5715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80A9F6-CCBB-FDFF-65D9-68C6BF50ED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0401" y="357809"/>
            <a:ext cx="7257142" cy="6190628"/>
          </a:xfrm>
        </p:spPr>
        <p:txBody>
          <a:bodyPr>
            <a:normAutofit fontScale="55000" lnSpcReduction="20000"/>
          </a:bodyPr>
          <a:lstStyle/>
          <a:p>
            <a:pPr marL="0" indent="0" algn="l">
              <a:buNone/>
            </a:pPr>
            <a:r>
              <a:rPr lang="en-US" sz="4700" b="1" i="0" dirty="0">
                <a:solidFill>
                  <a:schemeClr val="accent1"/>
                </a:solidFill>
                <a:effectLst/>
                <a:latin typeface="Jockey One"/>
              </a:rPr>
              <a:t>Power Strength &amp; Power Amplifier</a:t>
            </a:r>
          </a:p>
          <a:p>
            <a:pPr algn="l"/>
            <a:r>
              <a:rPr lang="en-US" sz="2900" b="0" i="0" dirty="0">
                <a:solidFill>
                  <a:srgbClr val="353535"/>
                </a:solidFill>
                <a:effectLst/>
                <a:latin typeface="Open Sans" panose="020B0606030504020204" pitchFamily="34" charset="0"/>
              </a:rPr>
              <a:t>Creatine significantly boosts muscle strength, power, and size during high-intensity exercise. </a:t>
            </a:r>
          </a:p>
          <a:p>
            <a:pPr algn="l"/>
            <a:r>
              <a:rPr lang="en-US" sz="2900" b="0" i="0" dirty="0">
                <a:solidFill>
                  <a:srgbClr val="353535"/>
                </a:solidFill>
                <a:effectLst/>
                <a:latin typeface="Open Sans" panose="020B0606030504020204" pitchFamily="34" charset="0"/>
              </a:rPr>
              <a:t>ANS Performance Creatine monohydrate is micronized (making the particles smaller) for improved mixability and performance. Increased muscle levels of creatine</a:t>
            </a:r>
          </a:p>
          <a:p>
            <a:pPr marL="0" indent="0">
              <a:buNone/>
            </a:pPr>
            <a:r>
              <a:rPr lang="en-US" sz="3600" b="1" u="sng" dirty="0">
                <a:solidFill>
                  <a:schemeClr val="accent1"/>
                </a:solidFill>
                <a:latin typeface="Open Sans" panose="020B0606030504020204" pitchFamily="34" charset="0"/>
              </a:rPr>
              <a:t>Why take Creatine</a:t>
            </a:r>
          </a:p>
          <a:p>
            <a:pPr algn="l"/>
            <a:r>
              <a:rPr lang="en-US" sz="2900" b="0" i="0" dirty="0">
                <a:solidFill>
                  <a:srgbClr val="353535"/>
                </a:solidFill>
                <a:effectLst/>
                <a:latin typeface="Open Sans" panose="020B0606030504020204" pitchFamily="34" charset="0"/>
              </a:rPr>
              <a:t>Creatine is involved in the regeneration of ATP (Energy molecule) during short-term, high intensity activities. </a:t>
            </a:r>
          </a:p>
          <a:p>
            <a:pPr algn="l"/>
            <a:r>
              <a:rPr lang="en-US" sz="2900" b="0" i="0" dirty="0">
                <a:solidFill>
                  <a:srgbClr val="353535"/>
                </a:solidFill>
                <a:effectLst/>
                <a:latin typeface="Open Sans" panose="020B0606030504020204" pitchFamily="34" charset="0"/>
              </a:rPr>
              <a:t>When our muscles run out of creatine, our short-term anaerobic energy system shuts down and our muscles can no longer perform optimally.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900" b="0" i="0" dirty="0">
                <a:solidFill>
                  <a:srgbClr val="353535"/>
                </a:solidFill>
                <a:effectLst/>
                <a:latin typeface="Open Sans" panose="020B0606030504020204" pitchFamily="34" charset="0"/>
              </a:rPr>
              <a:t>Increased work capacity and improved training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900" b="0" i="0" dirty="0">
                <a:solidFill>
                  <a:srgbClr val="353535"/>
                </a:solidFill>
                <a:effectLst/>
                <a:latin typeface="Open Sans" panose="020B0606030504020204" pitchFamily="34" charset="0"/>
              </a:rPr>
              <a:t>Greater increases in lean body mass</a:t>
            </a:r>
          </a:p>
          <a:p>
            <a:pPr marL="0" indent="0">
              <a:buNone/>
            </a:pPr>
            <a:r>
              <a:rPr lang="en-US" sz="3600" b="1" u="sng" dirty="0">
                <a:solidFill>
                  <a:schemeClr val="accent1"/>
                </a:solidFill>
                <a:latin typeface="Open Sans" panose="020B0606030504020204" pitchFamily="34" charset="0"/>
              </a:rPr>
              <a:t>How to use Creatine</a:t>
            </a:r>
          </a:p>
          <a:p>
            <a:pPr algn="l"/>
            <a:r>
              <a:rPr lang="en-US" sz="2900" b="0" i="0" dirty="0">
                <a:solidFill>
                  <a:srgbClr val="353535"/>
                </a:solidFill>
                <a:effectLst/>
                <a:latin typeface="Open Sans" panose="020B0606030504020204" pitchFamily="34" charset="0"/>
              </a:rPr>
              <a:t>Goal = saturate muscles stores with creatine by 2 ways :</a:t>
            </a:r>
          </a:p>
          <a:p>
            <a:pPr algn="l"/>
            <a:r>
              <a:rPr lang="en-US" sz="2900" b="1" i="0" dirty="0">
                <a:solidFill>
                  <a:srgbClr val="353535"/>
                </a:solidFill>
                <a:effectLst/>
                <a:latin typeface="Open Sans" panose="020B0606030504020204" pitchFamily="34" charset="0"/>
              </a:rPr>
              <a:t>Pre-Loading Method:</a:t>
            </a:r>
            <a:r>
              <a:rPr lang="en-US" sz="2900" b="0" i="0" dirty="0">
                <a:solidFill>
                  <a:srgbClr val="353535"/>
                </a:solidFill>
                <a:effectLst/>
                <a:latin typeface="Open Sans" panose="020B0606030504020204" pitchFamily="34" charset="0"/>
              </a:rPr>
              <a:t> Take approximately 20 grams of creatine monohydrate per day for 5-7 days, followed by a ‘maintenance dosage’ of 3-5 g/day thereafter.</a:t>
            </a:r>
          </a:p>
          <a:p>
            <a:pPr algn="l"/>
            <a:r>
              <a:rPr lang="en-US" sz="2900" b="1" i="0" dirty="0">
                <a:solidFill>
                  <a:srgbClr val="353535"/>
                </a:solidFill>
                <a:effectLst/>
                <a:latin typeface="Open Sans" panose="020B0606030504020204" pitchFamily="34" charset="0"/>
              </a:rPr>
              <a:t>Steady Load Method: </a:t>
            </a:r>
            <a:r>
              <a:rPr lang="en-US" sz="2900" b="0" i="0" dirty="0">
                <a:solidFill>
                  <a:srgbClr val="353535"/>
                </a:solidFill>
                <a:effectLst/>
                <a:latin typeface="Open Sans" panose="020B0606030504020204" pitchFamily="34" charset="0"/>
              </a:rPr>
              <a:t>Take 3-5g of creatine monohydrate per day. Saturation is typically achieved within 30 days.</a:t>
            </a:r>
          </a:p>
          <a:p>
            <a:pPr algn="l"/>
            <a:r>
              <a:rPr lang="en-US" sz="2900" b="0" i="0" dirty="0">
                <a:solidFill>
                  <a:srgbClr val="353535"/>
                </a:solidFill>
                <a:effectLst/>
                <a:latin typeface="Open Sans" panose="020B0606030504020204" pitchFamily="34" charset="0"/>
              </a:rPr>
              <a:t>Timing is not really critical with creatine supplementation, but the science suggests that there may be a slightly higher benefit to </a:t>
            </a:r>
            <a:r>
              <a:rPr lang="en-US" sz="2900" b="1" i="0" dirty="0">
                <a:solidFill>
                  <a:srgbClr val="353535"/>
                </a:solidFill>
                <a:effectLst/>
                <a:latin typeface="Open Sans" panose="020B0606030504020204" pitchFamily="34" charset="0"/>
              </a:rPr>
              <a:t>taking creatine after your workout.</a:t>
            </a:r>
          </a:p>
          <a:p>
            <a:pPr marL="0" indent="0">
              <a:buNone/>
            </a:pPr>
            <a:endParaRPr lang="en-US" b="1" i="0" dirty="0">
              <a:solidFill>
                <a:srgbClr val="353535"/>
              </a:solidFill>
              <a:effectLst/>
              <a:latin typeface="Open Sans" panose="020B0606030504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en-US" b="0" i="0" dirty="0">
              <a:solidFill>
                <a:srgbClr val="353535"/>
              </a:solidFill>
              <a:effectLst/>
              <a:latin typeface="Open Sans" panose="020B0606030504020204" pitchFamily="34" charset="0"/>
            </a:endParaRPr>
          </a:p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0909642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2133</TotalTime>
  <Words>2210</Words>
  <Application>Microsoft Office PowerPoint</Application>
  <PresentationFormat>Widescreen</PresentationFormat>
  <Paragraphs>260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3" baseType="lpstr">
      <vt:lpstr>arial</vt:lpstr>
      <vt:lpstr>arial</vt:lpstr>
      <vt:lpstr>Bigshoulders</vt:lpstr>
      <vt:lpstr>Calibri</vt:lpstr>
      <vt:lpstr>Calibri Light</vt:lpstr>
      <vt:lpstr>Helvetica</vt:lpstr>
      <vt:lpstr>Jockey One</vt:lpstr>
      <vt:lpstr>Open Sans</vt:lpstr>
      <vt:lpstr>Poppins</vt:lpstr>
      <vt:lpstr>Roboto</vt:lpstr>
      <vt:lpstr>Source Sans Pro</vt:lpstr>
      <vt:lpstr>Office Theme</vt:lpstr>
      <vt:lpstr>Guide des suppléments</vt:lpstr>
      <vt:lpstr>Guide des suppléments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Eric Carrier</dc:creator>
  <cp:lastModifiedBy>Eric Carrier</cp:lastModifiedBy>
  <cp:revision>33</cp:revision>
  <dcterms:created xsi:type="dcterms:W3CDTF">2023-02-18T15:36:02Z</dcterms:created>
  <dcterms:modified xsi:type="dcterms:W3CDTF">2023-02-20T13:01:42Z</dcterms:modified>
</cp:coreProperties>
</file>